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4"/>
    <p:sldMasterId id="2147483693" r:id="rId5"/>
  </p:sldMasterIdLst>
  <p:notesMasterIdLst>
    <p:notesMasterId r:id="rId37"/>
  </p:notesMasterIdLst>
  <p:sldIdLst>
    <p:sldId id="350" r:id="rId6"/>
    <p:sldId id="288" r:id="rId7"/>
    <p:sldId id="264" r:id="rId8"/>
    <p:sldId id="318" r:id="rId9"/>
    <p:sldId id="362" r:id="rId10"/>
    <p:sldId id="339" r:id="rId11"/>
    <p:sldId id="340" r:id="rId12"/>
    <p:sldId id="341" r:id="rId13"/>
    <p:sldId id="343" r:id="rId14"/>
    <p:sldId id="327" r:id="rId15"/>
    <p:sldId id="296" r:id="rId16"/>
    <p:sldId id="317" r:id="rId17"/>
    <p:sldId id="319" r:id="rId18"/>
    <p:sldId id="351" r:id="rId19"/>
    <p:sldId id="352" r:id="rId20"/>
    <p:sldId id="353" r:id="rId21"/>
    <p:sldId id="354" r:id="rId22"/>
    <p:sldId id="355" r:id="rId23"/>
    <p:sldId id="356" r:id="rId24"/>
    <p:sldId id="357" r:id="rId25"/>
    <p:sldId id="358" r:id="rId26"/>
    <p:sldId id="359" r:id="rId27"/>
    <p:sldId id="360" r:id="rId28"/>
    <p:sldId id="361" r:id="rId29"/>
    <p:sldId id="348" r:id="rId30"/>
    <p:sldId id="297" r:id="rId31"/>
    <p:sldId id="328" r:id="rId32"/>
    <p:sldId id="291" r:id="rId33"/>
    <p:sldId id="347" r:id="rId34"/>
    <p:sldId id="292" r:id="rId35"/>
    <p:sldId id="294"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Deck Instructions" id="{FB47CE16-BDC2-4E43-BF9F-8C60160ED30D}">
          <p14:sldIdLst/>
        </p14:section>
        <p14:section name="Template Slides Start Here" id="{B58329DD-C119-4B1F-862B-791EE7CD5113}">
          <p14:sldIdLst>
            <p14:sldId id="350"/>
            <p14:sldId id="288"/>
            <p14:sldId id="264"/>
            <p14:sldId id="318"/>
            <p14:sldId id="362"/>
            <p14:sldId id="339"/>
            <p14:sldId id="340"/>
            <p14:sldId id="341"/>
            <p14:sldId id="343"/>
            <p14:sldId id="327"/>
            <p14:sldId id="296"/>
            <p14:sldId id="317"/>
            <p14:sldId id="319"/>
            <p14:sldId id="351"/>
            <p14:sldId id="352"/>
            <p14:sldId id="353"/>
            <p14:sldId id="354"/>
            <p14:sldId id="355"/>
            <p14:sldId id="356"/>
            <p14:sldId id="357"/>
            <p14:sldId id="358"/>
            <p14:sldId id="359"/>
            <p14:sldId id="360"/>
            <p14:sldId id="361"/>
            <p14:sldId id="348"/>
            <p14:sldId id="297"/>
            <p14:sldId id="328"/>
            <p14:sldId id="291"/>
            <p14:sldId id="347"/>
            <p14:sldId id="292"/>
            <p14:sldId id="29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hael Hanisch" initials="MH [6] [2]" lastIdx="1" clrIdx="2"/>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D0"/>
    <a:srgbClr val="414042"/>
    <a:srgbClr val="DCDCDC"/>
    <a:srgbClr val="505153"/>
    <a:srgbClr val="595A5D"/>
    <a:srgbClr val="4F81BD"/>
    <a:srgbClr val="0C9B2E"/>
    <a:srgbClr val="FFF8AE"/>
    <a:srgbClr val="FCB64C"/>
    <a:srgbClr val="FEC4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37" autoAdjust="0"/>
    <p:restoredTop sz="85285" autoAdjust="0"/>
  </p:normalViewPr>
  <p:slideViewPr>
    <p:cSldViewPr snapToGrid="0" showGuides="1">
      <p:cViewPr varScale="1">
        <p:scale>
          <a:sx n="183" d="100"/>
          <a:sy n="183" d="100"/>
        </p:scale>
        <p:origin x="1808" y="184"/>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12/10/19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416316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When</a:t>
            </a:r>
            <a:r>
              <a:rPr lang="en-US" baseline="0" dirty="0"/>
              <a:t> an object is located in S3, Hadoop will use range gets to split the object in to chunks for processing. This is similar to HDFS blocks being used as input splits in the traditional implementations. When using S3, data locality doesn’t matter. Every node will start downloading a particular range given the object is larger than the configured S3 range size. This is configurable and by default it’s 64MB.</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-- 2x faster on HDFS with to perfect data locality conditions. But it’s not practical at scale.</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395127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Amazon S3 maintains an index of object key names in each AWS region. Object keys are stored in UTF-8 binary ordering across multiple partitions in the index. The key name dictates which partition the key is stored in. Using a sequential prefix, such as timestamp or an alphabetical sequence, increases the likelihood that Amazon S3 will target a specific partition for a large number of your keys, overwhelming the I/O capacity of the partition. If you introduce some </a:t>
            </a:r>
            <a:r>
              <a:rPr lang="en-US" sz="1200" b="0" i="0" kern="1200" dirty="0" err="1">
                <a:solidFill>
                  <a:schemeClr val="tx1"/>
                </a:solidFill>
                <a:effectLst/>
                <a:latin typeface="Arial"/>
                <a:ea typeface="+mn-ea"/>
                <a:cs typeface="+mn-cs"/>
              </a:rPr>
              <a:t>randomnes</a:t>
            </a:r>
            <a:endParaRPr lang="en-US" sz="1200" b="0" i="0" kern="1200" dirty="0">
              <a:solidFill>
                <a:schemeClr val="tx1"/>
              </a:solidFill>
              <a:effectLst/>
              <a:latin typeface="Arial"/>
              <a:ea typeface="+mn-ea"/>
              <a:cs typeface="+mn-cs"/>
            </a:endParaRP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If you anticipate that your workload will consistently exceed 100 requests per second, you should avoid sequential key names. If you must use sequential numbers or date and time patterns in key names, add a random prefix to the key name. The randomness of the prefix more evenly distributes key names across multiple index partitions. Examples of introducing randomness are provided later in this </a:t>
            </a:r>
            <a:r>
              <a:rPr lang="en-US" sz="1200" b="0" i="0" kern="1200" dirty="0" err="1">
                <a:solidFill>
                  <a:schemeClr val="tx1"/>
                </a:solidFill>
                <a:effectLst/>
                <a:latin typeface="Arial"/>
                <a:ea typeface="+mn-ea"/>
                <a:cs typeface="+mn-cs"/>
              </a:rPr>
              <a:t>topic.s</a:t>
            </a:r>
            <a:r>
              <a:rPr lang="en-US" sz="1200" b="0" i="0" kern="1200" dirty="0">
                <a:solidFill>
                  <a:schemeClr val="tx1"/>
                </a:solidFill>
                <a:effectLst/>
                <a:latin typeface="Arial"/>
                <a:ea typeface="+mn-ea"/>
                <a:cs typeface="+mn-cs"/>
              </a:rPr>
              <a:t> in your key name prefixes, the key names, and therefore the I/O load, will be distributed across more than one partition.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1545100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The considerations</a:t>
            </a:r>
            <a:r>
              <a:rPr lang="en-US" baseline="0" dirty="0"/>
              <a:t> for file format are whether you choose a row or a column format as this has an impact on write and read performance.</a:t>
            </a:r>
          </a:p>
          <a:p>
            <a:pPr marL="171450" indent="-171450">
              <a:buFont typeface="Arial" charset="0"/>
              <a:buChar char="•"/>
            </a:pPr>
            <a:r>
              <a:rPr lang="en-US" baseline="0" dirty="0"/>
              <a:t>You also need to consider whether you need schema evolution and how important block compression is.</a:t>
            </a:r>
          </a:p>
          <a:p>
            <a:pPr marL="171450" indent="-171450">
              <a:buFont typeface="Arial" charset="0"/>
              <a:buChar char="•"/>
            </a:pPr>
            <a:r>
              <a:rPr lang="en-US" baseline="0" dirty="0"/>
              <a:t>Let’s look at these in more detail.</a:t>
            </a:r>
            <a:endParaRPr lang="en-US" dirty="0"/>
          </a:p>
        </p:txBody>
      </p:sp>
    </p:spTree>
    <p:extLst>
      <p:ext uri="{BB962C8B-B14F-4D97-AF65-F5344CB8AC3E}">
        <p14:creationId xmlns:p14="http://schemas.microsoft.com/office/powerpoint/2010/main" val="1742656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Row based formats</a:t>
            </a:r>
            <a:r>
              <a:rPr lang="en-US" baseline="0" dirty="0"/>
              <a:t> store the data in rows in the file.</a:t>
            </a:r>
          </a:p>
          <a:p>
            <a:pPr marL="171450" indent="-171450">
              <a:buFont typeface="Arial" charset="0"/>
              <a:buChar char="•"/>
            </a:pPr>
            <a:r>
              <a:rPr lang="en-US" baseline="0" dirty="0"/>
              <a:t>This is the fastest way to write the data to disk but not necessarily the fastest read option as you have to skip over irrelevant data. </a:t>
            </a:r>
          </a:p>
          <a:p>
            <a:pPr marL="171450" indent="-171450">
              <a:buFont typeface="Arial" charset="0"/>
              <a:buChar char="•"/>
            </a:pPr>
            <a:endParaRPr lang="en-US" baseline="0" dirty="0"/>
          </a:p>
          <a:p>
            <a:pPr marL="171450" indent="-171450">
              <a:buFont typeface="Arial" charset="0"/>
              <a:buChar char="•"/>
            </a:pPr>
            <a:r>
              <a:rPr lang="en-US" baseline="0" dirty="0"/>
              <a:t>Column based formats store all the column values together in the file.</a:t>
            </a:r>
          </a:p>
          <a:p>
            <a:pPr marL="171450" indent="-171450">
              <a:buFont typeface="Arial" charset="0"/>
              <a:buChar char="•"/>
            </a:pPr>
            <a:r>
              <a:rPr lang="en-US" baseline="0" dirty="0"/>
              <a:t>This leads to better compression as the same data types are now grouped together.</a:t>
            </a:r>
          </a:p>
          <a:p>
            <a:pPr marL="171450" indent="-171450">
              <a:buFont typeface="Arial" charset="0"/>
              <a:buChar char="•"/>
            </a:pPr>
            <a:r>
              <a:rPr lang="en-US" baseline="0" dirty="0"/>
              <a:t>It also typically provides better read performance as you can skip columns that you are not interested in.</a:t>
            </a:r>
            <a:endParaRPr lang="en-US" dirty="0"/>
          </a:p>
          <a:p>
            <a:pPr marL="171450" indent="-171450">
              <a:buFont typeface="Arial" charset="0"/>
              <a:buChar char="•"/>
            </a:pPr>
            <a:endParaRPr lang="en-US" dirty="0"/>
          </a:p>
        </p:txBody>
      </p:sp>
    </p:spTree>
    <p:extLst>
      <p:ext uri="{BB962C8B-B14F-4D97-AF65-F5344CB8AC3E}">
        <p14:creationId xmlns:p14="http://schemas.microsoft.com/office/powerpoint/2010/main" val="314777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Schema</a:t>
            </a:r>
            <a:r>
              <a:rPr lang="en-US" baseline="0" dirty="0"/>
              <a:t> evolution refers to how well a format copes with a change such as an additional field.</a:t>
            </a:r>
          </a:p>
          <a:p>
            <a:pPr marL="171450" indent="-171450">
              <a:buFont typeface="Arial" charset="0"/>
              <a:buChar char="•"/>
            </a:pPr>
            <a:r>
              <a:rPr lang="en-US" baseline="0" dirty="0"/>
              <a:t>Let’s say for example that we create a schema (1.0) and write some data with it (data 1.0).</a:t>
            </a:r>
          </a:p>
          <a:p>
            <a:pPr marL="171450" indent="-171450">
              <a:buFont typeface="Arial" charset="0"/>
              <a:buChar char="•"/>
            </a:pPr>
            <a:r>
              <a:rPr lang="en-US" baseline="0" dirty="0"/>
              <a:t>Now, schema 1.0 can read that data with no problem because it</a:t>
            </a:r>
            <a:r>
              <a:rPr lang="fr-FR" baseline="0" dirty="0"/>
              <a:t>’</a:t>
            </a:r>
            <a:r>
              <a:rPr lang="en-US" baseline="0" dirty="0"/>
              <a:t>s the same as the schema that wrote it.</a:t>
            </a:r>
          </a:p>
          <a:p>
            <a:pPr marL="171450" indent="-171450">
              <a:buFont typeface="Arial" charset="0"/>
              <a:buChar char="•"/>
            </a:pPr>
            <a:endParaRPr lang="en-US" baseline="0" dirty="0"/>
          </a:p>
          <a:p>
            <a:pPr marL="171450" indent="-171450">
              <a:buFont typeface="Arial" charset="0"/>
              <a:buChar char="•"/>
            </a:pPr>
            <a:r>
              <a:rPr lang="en-US" baseline="0" dirty="0"/>
              <a:t>Now we add a field to the schema and call it 2.0.</a:t>
            </a:r>
          </a:p>
          <a:p>
            <a:pPr marL="171450" indent="-171450">
              <a:buFont typeface="Arial" charset="0"/>
              <a:buChar char="•"/>
            </a:pPr>
            <a:r>
              <a:rPr lang="en-US" baseline="0" dirty="0"/>
              <a:t>Data that we write with this schema is Data 2.0 and this can be easily read with the new updated schema.</a:t>
            </a:r>
          </a:p>
          <a:p>
            <a:pPr marL="171450" indent="-171450">
              <a:buFont typeface="Arial" charset="0"/>
              <a:buChar char="•"/>
            </a:pPr>
            <a:endParaRPr lang="en-US" dirty="0"/>
          </a:p>
        </p:txBody>
      </p:sp>
    </p:spTree>
    <p:extLst>
      <p:ext uri="{BB962C8B-B14F-4D97-AF65-F5344CB8AC3E}">
        <p14:creationId xmlns:p14="http://schemas.microsoft.com/office/powerpoint/2010/main" val="785160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The interesting</a:t>
            </a:r>
            <a:r>
              <a:rPr lang="en-US" baseline="0" dirty="0"/>
              <a:t> thing now though is can we read the new data with the old schema?</a:t>
            </a:r>
          </a:p>
          <a:p>
            <a:pPr marL="171450" indent="-171450">
              <a:buFont typeface="Arial" charset="0"/>
              <a:buChar char="•"/>
            </a:pPr>
            <a:r>
              <a:rPr lang="en-US" baseline="0" dirty="0"/>
              <a:t>Yes we can, because the new schema will just ignore the new field.</a:t>
            </a:r>
          </a:p>
          <a:p>
            <a:pPr marL="171450" indent="-171450">
              <a:buFont typeface="Arial" charset="0"/>
              <a:buChar char="•"/>
            </a:pPr>
            <a:r>
              <a:rPr lang="en-US" baseline="0" dirty="0"/>
              <a:t>What about reading the old data set with the new schema?</a:t>
            </a:r>
          </a:p>
          <a:p>
            <a:pPr marL="171450" indent="-171450">
              <a:buFont typeface="Arial" charset="0"/>
              <a:buChar char="•"/>
            </a:pPr>
            <a:r>
              <a:rPr lang="en-US" baseline="0" dirty="0"/>
              <a:t>This we can also do if we’ve provided a default value in the new schema, because if we encounter a missing field we just use the default value.</a:t>
            </a:r>
            <a:endParaRPr lang="en-US" dirty="0"/>
          </a:p>
        </p:txBody>
      </p:sp>
    </p:spTree>
    <p:extLst>
      <p:ext uri="{BB962C8B-B14F-4D97-AF65-F5344CB8AC3E}">
        <p14:creationId xmlns:p14="http://schemas.microsoft.com/office/powerpoint/2010/main" val="225375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Here’s a comparison of some</a:t>
            </a:r>
            <a:r>
              <a:rPr lang="en-US" b="0" u="none" baseline="0" dirty="0"/>
              <a:t> of the file formats and their attributes.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r>
              <a:rPr lang="en-US" sz="1200" b="0" i="0" u="none" strike="noStrike" kern="1200" dirty="0">
                <a:solidFill>
                  <a:schemeClr val="tx1"/>
                </a:solidFill>
                <a:effectLst/>
                <a:latin typeface="Arial"/>
                <a:ea typeface="+mn-ea"/>
                <a:cs typeface="+mn-cs"/>
              </a:rPr>
              <a:t>Only ORC and Parquet have the necessary features</a:t>
            </a:r>
          </a:p>
          <a:p>
            <a:r>
              <a:rPr lang="en-US" sz="1200" b="0" i="0" u="none" strike="noStrike" kern="1200" dirty="0">
                <a:solidFill>
                  <a:schemeClr val="tx1"/>
                </a:solidFill>
                <a:effectLst/>
                <a:latin typeface="Arial"/>
                <a:ea typeface="+mn-ea"/>
                <a:cs typeface="+mn-cs"/>
              </a:rPr>
              <a:t>Predicate pushdown where a condition is checked against the metadata to see if the rows need to be read.</a:t>
            </a:r>
          </a:p>
          <a:p>
            <a:r>
              <a:rPr lang="en-US" sz="1200" b="0" i="0" u="none" strike="noStrike" kern="1200" dirty="0">
                <a:solidFill>
                  <a:schemeClr val="tx1"/>
                </a:solidFill>
                <a:effectLst/>
                <a:latin typeface="Arial"/>
                <a:ea typeface="+mn-ea"/>
                <a:cs typeface="+mn-cs"/>
              </a:rPr>
              <a:t>Column projection to only read the bytes for the necessary columns.</a:t>
            </a:r>
          </a:p>
          <a:p>
            <a:r>
              <a:rPr lang="en-US" sz="1200" b="0" i="0" u="none" strike="noStrike" kern="1200" dirty="0">
                <a:solidFill>
                  <a:schemeClr val="tx1"/>
                </a:solidFill>
                <a:effectLst/>
                <a:latin typeface="Arial"/>
                <a:ea typeface="+mn-ea"/>
                <a:cs typeface="+mn-cs"/>
              </a:rPr>
              <a:t>ORC can use predicate pushdown based on either:</a:t>
            </a:r>
          </a:p>
          <a:p>
            <a:r>
              <a:rPr lang="en-US" sz="1200" b="0" i="0" u="none" strike="noStrike" kern="1200" dirty="0">
                <a:solidFill>
                  <a:schemeClr val="tx1"/>
                </a:solidFill>
                <a:effectLst/>
                <a:latin typeface="Arial"/>
                <a:ea typeface="+mn-ea"/>
                <a:cs typeface="+mn-cs"/>
              </a:rPr>
              <a:t>min and max for each column</a:t>
            </a:r>
          </a:p>
          <a:p>
            <a:r>
              <a:rPr lang="en-US" sz="1200" b="0" i="0" u="none" strike="noStrike" kern="1200" dirty="0">
                <a:solidFill>
                  <a:schemeClr val="tx1"/>
                </a:solidFill>
                <a:effectLst/>
                <a:latin typeface="Arial"/>
                <a:ea typeface="+mn-ea"/>
                <a:cs typeface="+mn-cs"/>
              </a:rPr>
              <a:t>optional bloom filter for looking for particular values</a:t>
            </a:r>
          </a:p>
          <a:p>
            <a:r>
              <a:rPr lang="en-US" sz="1200" b="0" i="0" u="none" strike="noStrike" kern="1200" dirty="0">
                <a:solidFill>
                  <a:schemeClr val="tx1"/>
                </a:solidFill>
                <a:effectLst/>
                <a:latin typeface="Arial"/>
                <a:ea typeface="+mn-ea"/>
                <a:cs typeface="+mn-cs"/>
              </a:rPr>
              <a:t>Parquet only has min/max. ORC can filter at the file level, stripe level, or 10k row level. Parquet can only filter at the file level or stripe level.</a:t>
            </a:r>
          </a:p>
          <a:p>
            <a:r>
              <a:rPr lang="en-US" sz="1200" b="0" i="0" u="none" strike="noStrike" kern="1200" dirty="0">
                <a:solidFill>
                  <a:schemeClr val="tx1"/>
                </a:solidFill>
                <a:effectLst/>
                <a:latin typeface="Arial"/>
                <a:ea typeface="+mn-ea"/>
                <a:cs typeface="+mn-cs"/>
              </a:rPr>
              <a:t>The previous answer mentions some of Avro's properties that are shared by ORC and Parquet:</a:t>
            </a:r>
          </a:p>
          <a:p>
            <a:r>
              <a:rPr lang="en-US" sz="1200" b="0" i="0" u="none" strike="noStrike" kern="1200" dirty="0">
                <a:solidFill>
                  <a:schemeClr val="tx1"/>
                </a:solidFill>
                <a:effectLst/>
                <a:latin typeface="Arial"/>
                <a:ea typeface="+mn-ea"/>
                <a:cs typeface="+mn-cs"/>
              </a:rPr>
              <a:t>They are both language neutral with C++, Java, and other language implementations.</a:t>
            </a:r>
          </a:p>
          <a:p>
            <a:r>
              <a:rPr lang="en-US" sz="1200" b="0" i="0" u="none" strike="noStrike" kern="1200" dirty="0">
                <a:solidFill>
                  <a:schemeClr val="tx1"/>
                </a:solidFill>
                <a:effectLst/>
                <a:latin typeface="Arial"/>
                <a:ea typeface="+mn-ea"/>
                <a:cs typeface="+mn-cs"/>
              </a:rPr>
              <a:t>They are both self describing.</a:t>
            </a:r>
          </a:p>
          <a:p>
            <a:r>
              <a:rPr lang="en-US" sz="1200" b="0" i="0" u="none" strike="noStrike" kern="1200" dirty="0">
                <a:solidFill>
                  <a:schemeClr val="tx1"/>
                </a:solidFill>
                <a:effectLst/>
                <a:latin typeface="Arial"/>
                <a:ea typeface="+mn-ea"/>
                <a:cs typeface="+mn-cs"/>
              </a:rPr>
              <a:t>They are both </a:t>
            </a:r>
            <a:r>
              <a:rPr lang="en-US" sz="1200" b="0" i="0" u="none" strike="noStrike" kern="1200" dirty="0" err="1">
                <a:solidFill>
                  <a:schemeClr val="tx1"/>
                </a:solidFill>
                <a:effectLst/>
                <a:latin typeface="Arial"/>
                <a:ea typeface="+mn-ea"/>
                <a:cs typeface="+mn-cs"/>
              </a:rPr>
              <a:t>splittable</a:t>
            </a:r>
            <a:r>
              <a:rPr lang="en-US" sz="1200" b="0" i="0" u="none" strike="noStrike" kern="1200" dirty="0">
                <a:solidFill>
                  <a:schemeClr val="tx1"/>
                </a:solidFill>
                <a:effectLst/>
                <a:latin typeface="Arial"/>
                <a:ea typeface="+mn-ea"/>
                <a:cs typeface="+mn-cs"/>
              </a:rPr>
              <a:t> when compressed.</a:t>
            </a:r>
          </a:p>
          <a:p>
            <a:r>
              <a:rPr lang="en-US" sz="1200" b="0" i="0" u="none" strike="noStrike" kern="1200" dirty="0">
                <a:solidFill>
                  <a:schemeClr val="tx1"/>
                </a:solidFill>
                <a:effectLst/>
                <a:latin typeface="Arial"/>
                <a:ea typeface="+mn-ea"/>
                <a:cs typeface="+mn-cs"/>
              </a:rPr>
              <a:t>They both support schema evolution.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6E9B9FD-6754-4DA3-816F-056E7BB4F4F0}"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446665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now at compression, there’s usually a trade-off between how much compression</a:t>
            </a:r>
            <a:r>
              <a:rPr lang="en-US" baseline="0" dirty="0"/>
              <a:t> you get and how long that takes to read and write.</a:t>
            </a:r>
          </a:p>
          <a:p>
            <a:r>
              <a:rPr lang="en-US" baseline="0" dirty="0"/>
              <a:t>However there’s an additional factor which is whether the compression algorithm supports splitting. </a:t>
            </a:r>
          </a:p>
          <a:p>
            <a:r>
              <a:rPr lang="en-US" baseline="0" dirty="0"/>
              <a:t>i.e. can you retrieve just a portion of the compressed file or do you have to read the whole thing? </a:t>
            </a:r>
            <a:endParaRPr lang="en-US" dirty="0"/>
          </a:p>
        </p:txBody>
      </p:sp>
    </p:spTree>
    <p:extLst>
      <p:ext uri="{BB962C8B-B14F-4D97-AF65-F5344CB8AC3E}">
        <p14:creationId xmlns:p14="http://schemas.microsoft.com/office/powerpoint/2010/main" val="348589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reason that </a:t>
            </a:r>
            <a:r>
              <a:rPr lang="en-US" baseline="0" dirty="0" err="1"/>
              <a:t>splittable</a:t>
            </a:r>
            <a:r>
              <a:rPr lang="en-US" baseline="0" dirty="0"/>
              <a:t> files are important to Hadoop is that if it can’t split the file it will assign the whole file to one worker node reducing the parallelism of the cluster.</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1023039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the file can be split then Hadoop can assign chunks of the file to different worker nodes and improve performance.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667695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Operational Excellence</a:t>
            </a:r>
          </a:p>
          <a:p>
            <a:r>
              <a:rPr lang="en-US" dirty="0"/>
              <a:t>Security</a:t>
            </a:r>
          </a:p>
          <a:p>
            <a:r>
              <a:rPr lang="en-US" dirty="0"/>
              <a:t>Reliability </a:t>
            </a:r>
          </a:p>
          <a:p>
            <a:r>
              <a:rPr lang="en-US" dirty="0"/>
              <a:t>Performance Efficiency</a:t>
            </a:r>
          </a:p>
          <a:p>
            <a:r>
              <a:rPr lang="en-US"/>
              <a:t>Cost Optimization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2103510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noRot="1" noChangeAspect="1"/>
          </p:cNvSpPr>
          <p:nvPr>
            <p:ph type="sldImg"/>
          </p:nvPr>
        </p:nvSpPr>
        <p:spPr>
          <a:xfrm>
            <a:off x="406400" y="696913"/>
            <a:ext cx="6197600" cy="3486150"/>
          </a:xfrm>
          <a:prstGeom prst="rect">
            <a:avLst/>
          </a:prstGeom>
        </p:spPr>
        <p:txBody>
          <a:bodyPr/>
          <a:lstStyle/>
          <a:p>
            <a:pPr lvl="0"/>
            <a:endParaRPr/>
          </a:p>
        </p:txBody>
      </p:sp>
      <p:sp>
        <p:nvSpPr>
          <p:cNvPr id="574" name="Shape 574"/>
          <p:cNvSpPr>
            <a:spLocks noGrp="1"/>
          </p:cNvSpPr>
          <p:nvPr>
            <p:ph type="body" sz="quarter" idx="1"/>
          </p:nvPr>
        </p:nvSpPr>
        <p:spPr>
          <a:prstGeom prst="rect">
            <a:avLst/>
          </a:prstGeom>
        </p:spPr>
        <p:txBody>
          <a:bodyPr/>
          <a:lstStyle>
            <a:lvl1pPr>
              <a:lnSpc>
                <a:spcPct val="100000"/>
              </a:lnSpc>
              <a:defRPr sz="1200">
                <a:latin typeface="Arial"/>
                <a:ea typeface="Arial"/>
                <a:cs typeface="Arial"/>
                <a:sym typeface="Arial"/>
              </a:defRPr>
            </a:lvl1pPr>
          </a:lstStyle>
          <a:p>
            <a:pPr lvl="0">
              <a:defRPr sz="1800"/>
            </a:pPr>
            <a:r>
              <a:rPr lang="en-US" dirty="0"/>
              <a:t>This</a:t>
            </a:r>
            <a:r>
              <a:rPr lang="en-US" baseline="0" dirty="0"/>
              <a:t> table shows some of the compression formats and their attributes.</a:t>
            </a:r>
            <a:endParaRPr dirty="0"/>
          </a:p>
        </p:txBody>
      </p:sp>
    </p:spTree>
    <p:extLst>
      <p:ext uri="{BB962C8B-B14F-4D97-AF65-F5344CB8AC3E}">
        <p14:creationId xmlns:p14="http://schemas.microsoft.com/office/powerpoint/2010/main" val="1142295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kern="1200" dirty="0">
                <a:solidFill>
                  <a:schemeClr val="tx1"/>
                </a:solidFill>
                <a:effectLst/>
                <a:latin typeface="Arial"/>
                <a:ea typeface="+mn-ea"/>
                <a:cs typeface="+mn-cs"/>
              </a:rPr>
              <a:t>Further storage best practices</a:t>
            </a:r>
            <a:r>
              <a:rPr lang="en-US" sz="1200" kern="1200" baseline="0" dirty="0">
                <a:solidFill>
                  <a:schemeClr val="tx1"/>
                </a:solidFill>
                <a:effectLst/>
                <a:latin typeface="Arial"/>
                <a:ea typeface="+mn-ea"/>
                <a:cs typeface="+mn-cs"/>
              </a:rPr>
              <a:t> include:</a:t>
            </a:r>
            <a:endParaRPr lang="en-US" sz="1200" kern="1200" dirty="0">
              <a:solidFill>
                <a:schemeClr val="tx1"/>
              </a:solidFill>
              <a:effectLst/>
              <a:latin typeface="Arial"/>
              <a:ea typeface="+mn-ea"/>
              <a:cs typeface="+mn-cs"/>
            </a:endParaRPr>
          </a:p>
          <a:p>
            <a:pPr marL="344488" lvl="1" indent="-171450">
              <a:buFont typeface="Arial" charset="0"/>
              <a:buChar char="•"/>
            </a:pPr>
            <a:r>
              <a:rPr lang="en-US" sz="1200" kern="1200" dirty="0">
                <a:solidFill>
                  <a:schemeClr val="tx1"/>
                </a:solidFill>
                <a:effectLst/>
                <a:latin typeface="Arial"/>
                <a:ea typeface="+mn-ea"/>
                <a:cs typeface="+mn-cs"/>
              </a:rPr>
              <a:t>Use bucket lifecycle management to delete old files or archive cold data to Glacier </a:t>
            </a:r>
          </a:p>
          <a:p>
            <a:pPr marL="344488" lvl="1" indent="-171450">
              <a:buFont typeface="Arial" charset="0"/>
              <a:buChar char="•"/>
            </a:pPr>
            <a:r>
              <a:rPr lang="en-US" sz="1200" kern="1200" dirty="0">
                <a:solidFill>
                  <a:schemeClr val="tx1"/>
                </a:solidFill>
                <a:effectLst/>
                <a:latin typeface="Arial"/>
                <a:ea typeface="+mn-ea"/>
                <a:cs typeface="+mn-cs"/>
              </a:rPr>
              <a:t>Use tagging for cost allocation and Access control </a:t>
            </a:r>
          </a:p>
          <a:p>
            <a:pPr marL="344488" lvl="1" indent="-171450">
              <a:buFont typeface="Arial" charset="0"/>
              <a:buChar char="•"/>
            </a:pPr>
            <a:endParaRPr lang="en-US" sz="1200" kern="1200" dirty="0">
              <a:solidFill>
                <a:schemeClr val="tx1"/>
              </a:solidFill>
              <a:effectLst/>
              <a:latin typeface="Arial"/>
              <a:ea typeface="+mn-ea"/>
              <a:cs typeface="+mn-cs"/>
            </a:endParaRPr>
          </a:p>
          <a:p>
            <a:pPr marL="344488" marR="0" lvl="1" indent="-171450" algn="l" defTabSz="457200" rtl="0" eaLnBrk="1" fontAlgn="auto" latinLnBrk="0" hangingPunct="1">
              <a:lnSpc>
                <a:spcPct val="100000"/>
              </a:lnSpc>
              <a:spcBef>
                <a:spcPts val="0"/>
              </a:spcBef>
              <a:spcAft>
                <a:spcPts val="600"/>
              </a:spcAft>
              <a:buClrTx/>
              <a:buSzTx/>
              <a:buFont typeface="Arial" charset="0"/>
              <a:buChar char="•"/>
              <a:tabLst/>
              <a:defRPr/>
            </a:pPr>
            <a:r>
              <a:rPr lang="en-US" sz="1200" kern="1200" dirty="0">
                <a:solidFill>
                  <a:schemeClr val="tx1"/>
                </a:solidFill>
                <a:effectLst/>
                <a:latin typeface="Arial"/>
                <a:ea typeface="+mn-ea"/>
                <a:cs typeface="+mn-cs"/>
              </a:rPr>
              <a:t>Protect your data on S3 –use encryption, user and bucket policies and ACLs to control access </a:t>
            </a:r>
          </a:p>
          <a:p>
            <a:pPr marL="344488" marR="0" lvl="1" indent="-171450" algn="l" defTabSz="457200" rtl="0" eaLnBrk="1" fontAlgn="auto" latinLnBrk="0" hangingPunct="1">
              <a:lnSpc>
                <a:spcPct val="100000"/>
              </a:lnSpc>
              <a:spcBef>
                <a:spcPts val="0"/>
              </a:spcBef>
              <a:spcAft>
                <a:spcPts val="600"/>
              </a:spcAft>
              <a:buClrTx/>
              <a:buSzTx/>
              <a:buFont typeface="Arial" charset="0"/>
              <a:buChar char="•"/>
              <a:tabLst/>
              <a:defRPr/>
            </a:pPr>
            <a:r>
              <a:rPr lang="en-US" sz="1200" kern="1200" dirty="0">
                <a:solidFill>
                  <a:schemeClr val="tx1"/>
                </a:solidFill>
                <a:effectLst/>
                <a:latin typeface="Arial"/>
                <a:ea typeface="+mn-ea"/>
                <a:cs typeface="+mn-cs"/>
              </a:rPr>
              <a:t>Use bucket versioning to minimize accidental or intentional data loss; use MFA to restrict deletes</a:t>
            </a:r>
          </a:p>
          <a:p>
            <a:pPr marL="344488" marR="0" lvl="1" indent="-171450" algn="l" defTabSz="457200" rtl="0" eaLnBrk="1" fontAlgn="auto" latinLnBrk="0" hangingPunct="1">
              <a:lnSpc>
                <a:spcPct val="100000"/>
              </a:lnSpc>
              <a:spcBef>
                <a:spcPts val="0"/>
              </a:spcBef>
              <a:spcAft>
                <a:spcPts val="600"/>
              </a:spcAft>
              <a:buClrTx/>
              <a:buSzTx/>
              <a:buFont typeface="Arial" charset="0"/>
              <a:buChar char="•"/>
              <a:tabLst/>
              <a:defRPr/>
            </a:pPr>
            <a:r>
              <a:rPr lang="en-US" sz="1200" kern="1200" dirty="0">
                <a:solidFill>
                  <a:schemeClr val="tx1"/>
                </a:solidFill>
                <a:effectLst/>
                <a:latin typeface="Arial"/>
                <a:ea typeface="+mn-ea"/>
                <a:cs typeface="+mn-cs"/>
              </a:rPr>
              <a:t>Log S3 access by enabling </a:t>
            </a:r>
            <a:r>
              <a:rPr lang="en-US" sz="1200" kern="1200" dirty="0" err="1">
                <a:solidFill>
                  <a:schemeClr val="tx1"/>
                </a:solidFill>
                <a:effectLst/>
                <a:latin typeface="Arial"/>
                <a:ea typeface="+mn-ea"/>
                <a:cs typeface="+mn-cs"/>
              </a:rPr>
              <a:t>CloudTrail</a:t>
            </a:r>
            <a:r>
              <a:rPr lang="en-US" sz="1200" kern="1200" dirty="0">
                <a:solidFill>
                  <a:schemeClr val="tx1"/>
                </a:solidFill>
                <a:effectLst/>
                <a:latin typeface="Arial"/>
                <a:ea typeface="+mn-ea"/>
                <a:cs typeface="+mn-cs"/>
              </a:rPr>
              <a:t> and/or S3 Server Access Logging for auditing purposes </a:t>
            </a:r>
          </a:p>
          <a:p>
            <a:pPr marL="171450" indent="-171450">
              <a:buFont typeface="Arial" charset="0"/>
              <a:buChar char="•"/>
            </a:pPr>
            <a:endParaRPr lang="en-US" sz="1200" kern="1200" dirty="0">
              <a:solidFill>
                <a:schemeClr val="tx1"/>
              </a:solidFill>
              <a:effectLst/>
              <a:latin typeface="Arial"/>
              <a:ea typeface="+mn-ea"/>
              <a:cs typeface="+mn-cs"/>
            </a:endParaRPr>
          </a:p>
          <a:p>
            <a:pPr marL="171450" indent="-171450">
              <a:buFont typeface="Arial" charset="0"/>
              <a:buChar char="•"/>
            </a:pP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113347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graphic highlights the different tiers of S3 storage and how you can use them to minimize your storage costs.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1509829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1519601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choose the tool? Can also mention</a:t>
            </a:r>
            <a:r>
              <a:rPr lang="en-US" baseline="0" dirty="0"/>
              <a:t> (</a:t>
            </a:r>
            <a:r>
              <a:rPr lang="en-US" baseline="0" dirty="0" err="1"/>
              <a:t>Hbase</a:t>
            </a:r>
            <a:r>
              <a:rPr lang="en-US" baseline="0" dirty="0"/>
              <a:t>) NoSQL | graph databases | Streaming use cases about choosing framework.</a:t>
            </a:r>
            <a:endParaRPr lang="en-US" dirty="0"/>
          </a:p>
          <a:p>
            <a:endParaRPr lang="en-US" dirty="0"/>
          </a:p>
          <a:p>
            <a:r>
              <a:rPr lang="en-US" dirty="0"/>
              <a:t>One point</a:t>
            </a:r>
            <a:r>
              <a:rPr lang="en-US" baseline="0" dirty="0"/>
              <a:t> to </a:t>
            </a:r>
            <a:r>
              <a:rPr lang="en-US" baseline="0" dirty="0" err="1"/>
              <a:t>hightlihgt</a:t>
            </a:r>
            <a:r>
              <a:rPr lang="en-US" baseline="0" dirty="0"/>
              <a:t> is - </a:t>
            </a:r>
            <a:r>
              <a:rPr lang="en-US" dirty="0" err="1"/>
              <a:t>Embarrasingly</a:t>
            </a:r>
            <a:r>
              <a:rPr lang="en-US" dirty="0"/>
              <a:t> parallel problems</a:t>
            </a:r>
            <a:r>
              <a:rPr lang="en-US" baseline="0" dirty="0"/>
              <a:t> might not give a huge advantage by using a DAG based framework like spark. For example, if you do a word count on </a:t>
            </a:r>
            <a:r>
              <a:rPr lang="en-US" baseline="0" dirty="0" err="1"/>
              <a:t>MapReduce</a:t>
            </a:r>
            <a:r>
              <a:rPr lang="en-US" baseline="0" dirty="0"/>
              <a:t> and compare it with spark performance you might not see the value in there. </a:t>
            </a:r>
          </a:p>
          <a:p>
            <a:endParaRPr lang="en-US" baseline="0" dirty="0"/>
          </a:p>
          <a:p>
            <a:r>
              <a:rPr lang="en-US" baseline="0" dirty="0"/>
              <a:t>Pro Tip:</a:t>
            </a:r>
          </a:p>
          <a:p>
            <a:r>
              <a:rPr lang="en-US" baseline="0" dirty="0"/>
              <a:t>- So, for a good benchmark choose a problem that can use DAG optimization.</a:t>
            </a:r>
          </a:p>
          <a:p>
            <a:pPr marL="171450" indent="-171450">
              <a:buFontTx/>
              <a:buChar char="-"/>
            </a:pPr>
            <a:r>
              <a:rPr lang="en-US" baseline="0" dirty="0"/>
              <a:t>Tasks that need sharing data in-between them will work faster as it avoids having to write the temp/intermediary data to disk.</a:t>
            </a:r>
          </a:p>
          <a:p>
            <a:pPr marL="171450" indent="-171450">
              <a:buFontTx/>
              <a:buChar char="-"/>
            </a:pPr>
            <a:r>
              <a:rPr lang="en-US" baseline="0" dirty="0"/>
              <a:t>if you have already invested a lot of time in to your map reduce applications and they are performing embarrassingly parallel tasks, just work on minimizing disk spills by tuning Hadoop configuration such as sort buffer size, combiners etc. </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1845401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Automatically enabled in EMR 4.4 onwards</a:t>
            </a:r>
            <a:r>
              <a:rPr lang="en-US" baseline="0" dirty="0"/>
              <a:t> - </a:t>
            </a:r>
            <a:r>
              <a:rPr lang="en-US" dirty="0"/>
              <a:t>http://</a:t>
            </a:r>
            <a:r>
              <a:rPr lang="en-US" dirty="0" err="1"/>
              <a:t>docs.aws.amazon.com</a:t>
            </a:r>
            <a:r>
              <a:rPr lang="en-US" dirty="0"/>
              <a:t>/</a:t>
            </a:r>
            <a:r>
              <a:rPr lang="en-US" dirty="0" err="1"/>
              <a:t>ElasticMapReduce</a:t>
            </a:r>
            <a:r>
              <a:rPr lang="en-US" dirty="0"/>
              <a:t>/latest/</a:t>
            </a:r>
            <a:r>
              <a:rPr lang="en-US" dirty="0" err="1"/>
              <a:t>ReleaseGuide</a:t>
            </a:r>
            <a:r>
              <a:rPr lang="en-US" dirty="0"/>
              <a:t>/</a:t>
            </a:r>
            <a:r>
              <a:rPr lang="en-US" dirty="0" err="1"/>
              <a:t>emr-spark-configure.html#spark-dynamic-allocation</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521207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1809712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2341288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a:p>
            <a:pPr marL="171450" indent="-171450">
              <a:buFontTx/>
              <a:buChar char="-"/>
            </a:pPr>
            <a:r>
              <a:rPr lang="en-US" dirty="0"/>
              <a:t>Decoupled</a:t>
            </a:r>
            <a:r>
              <a:rPr lang="en-US" baseline="0" dirty="0"/>
              <a:t> benefits</a:t>
            </a:r>
          </a:p>
          <a:p>
            <a:pPr marL="171450" indent="-171450">
              <a:buFontTx/>
              <a:buChar char="-"/>
            </a:pPr>
            <a:r>
              <a:rPr lang="en-US" dirty="0"/>
              <a:t>We discussed</a:t>
            </a:r>
            <a:r>
              <a:rPr lang="en-US" baseline="0" dirty="0"/>
              <a:t> already about the spot instances, reserved and transient.</a:t>
            </a:r>
          </a:p>
          <a:p>
            <a:pPr marL="171450" indent="-171450">
              <a:buFontTx/>
              <a:buChar char="-"/>
            </a:pPr>
            <a:r>
              <a:rPr lang="en-US" baseline="0" dirty="0"/>
              <a:t>During well-architected design, you should think about using cost effective resources with the ability to optimize over time. </a:t>
            </a:r>
          </a:p>
          <a:p>
            <a:pPr marL="171450" indent="-171450">
              <a:buFontTx/>
              <a:buChar char="-"/>
            </a:pPr>
            <a:r>
              <a:rPr lang="en-US" baseline="0" dirty="0"/>
              <a:t>Match demand to supply with instance groups, transient clusters. You may start with monitoring the cluster utilization with Ganglia/</a:t>
            </a:r>
            <a:r>
              <a:rPr lang="en-US" baseline="0" dirty="0" err="1"/>
              <a:t>Cloudwatch</a:t>
            </a:r>
            <a:r>
              <a:rPr lang="en-US" baseline="0" dirty="0"/>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1782115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2100277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when</a:t>
            </a:r>
            <a:r>
              <a:rPr lang="en-US" baseline="0" dirty="0"/>
              <a:t> there are 100s of nodes in the cluster, Master can get hammered with network i/o. So better to pick a larger instance type with enhanced networking/higher throughput.</a:t>
            </a:r>
          </a:p>
          <a:p>
            <a:endParaRPr lang="en-US" baseline="0" dirty="0"/>
          </a:p>
          <a:p>
            <a:r>
              <a:rPr lang="en-US" baseline="0" dirty="0"/>
              <a:t>Overall – smaller cluster with larger nodes would be better than larger cluster of smaller nodes.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205324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3:36</a:t>
            </a:r>
          </a:p>
          <a:p>
            <a:r>
              <a:rPr lang="en-US" sz="1200" b="0" i="0" kern="1200" dirty="0">
                <a:solidFill>
                  <a:schemeClr val="tx1"/>
                </a:solidFill>
                <a:effectLst/>
                <a:latin typeface="Arial"/>
                <a:ea typeface="+mn-ea"/>
                <a:cs typeface="+mn-cs"/>
              </a:rPr>
              <a:t>The amount of data you can process depends on the capacity of your core nodes and the size of your data as input, during processing, and as output. The input, intermediate, and output data sets all reside on the cluster during processing.</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Ref - http://</a:t>
            </a:r>
            <a:r>
              <a:rPr lang="en-US" sz="1200" b="0" i="0" kern="1200" dirty="0" err="1">
                <a:solidFill>
                  <a:schemeClr val="tx1"/>
                </a:solidFill>
                <a:effectLst/>
                <a:latin typeface="Arial"/>
                <a:ea typeface="+mn-ea"/>
                <a:cs typeface="+mn-cs"/>
              </a:rPr>
              <a:t>docs.aws.amazon.com</a:t>
            </a:r>
            <a:r>
              <a:rPr lang="en-US" sz="1200" b="0" i="0" kern="1200" dirty="0">
                <a:solidFill>
                  <a:schemeClr val="tx1"/>
                </a:solidFill>
                <a:effectLst/>
                <a:latin typeface="Arial"/>
                <a:ea typeface="+mn-ea"/>
                <a:cs typeface="+mn-cs"/>
              </a:rPr>
              <a:t>/</a:t>
            </a:r>
            <a:r>
              <a:rPr lang="en-US" sz="1200" b="0" i="0" kern="1200" dirty="0" err="1">
                <a:solidFill>
                  <a:schemeClr val="tx1"/>
                </a:solidFill>
                <a:effectLst/>
                <a:latin typeface="Arial"/>
                <a:ea typeface="+mn-ea"/>
                <a:cs typeface="+mn-cs"/>
              </a:rPr>
              <a:t>ElasticMapReduce</a:t>
            </a:r>
            <a:r>
              <a:rPr lang="en-US" sz="1200" b="0" i="0" kern="1200" dirty="0">
                <a:solidFill>
                  <a:schemeClr val="tx1"/>
                </a:solidFill>
                <a:effectLst/>
                <a:latin typeface="Arial"/>
                <a:ea typeface="+mn-ea"/>
                <a:cs typeface="+mn-cs"/>
              </a:rPr>
              <a:t>/latest/</a:t>
            </a:r>
            <a:r>
              <a:rPr lang="en-US" sz="1200" b="0" i="0" kern="1200" dirty="0" err="1">
                <a:solidFill>
                  <a:schemeClr val="tx1"/>
                </a:solidFill>
                <a:effectLst/>
                <a:latin typeface="Arial"/>
                <a:ea typeface="+mn-ea"/>
                <a:cs typeface="+mn-cs"/>
              </a:rPr>
              <a:t>ManagementGuide</a:t>
            </a:r>
            <a:r>
              <a:rPr lang="en-US" sz="1200" b="0" i="0" kern="1200" dirty="0">
                <a:solidFill>
                  <a:schemeClr val="tx1"/>
                </a:solidFill>
                <a:effectLst/>
                <a:latin typeface="Arial"/>
                <a:ea typeface="+mn-ea"/>
                <a:cs typeface="+mn-cs"/>
              </a:rPr>
              <a:t>/</a:t>
            </a:r>
            <a:r>
              <a:rPr lang="en-US" sz="1200" b="0" i="0" kern="1200" dirty="0" err="1">
                <a:solidFill>
                  <a:schemeClr val="tx1"/>
                </a:solidFill>
                <a:effectLst/>
                <a:latin typeface="Arial"/>
                <a:ea typeface="+mn-ea"/>
                <a:cs typeface="+mn-cs"/>
              </a:rPr>
              <a:t>emr</a:t>
            </a:r>
            <a:r>
              <a:rPr lang="en-US" sz="1200" b="0" i="0" kern="1200" dirty="0">
                <a:solidFill>
                  <a:schemeClr val="tx1"/>
                </a:solidFill>
                <a:effectLst/>
                <a:latin typeface="Arial"/>
                <a:ea typeface="+mn-ea"/>
                <a:cs typeface="+mn-cs"/>
              </a:rPr>
              <a:t>-plan-</a:t>
            </a:r>
            <a:r>
              <a:rPr lang="en-US" sz="1200" b="0" i="0" kern="1200" dirty="0" err="1">
                <a:solidFill>
                  <a:schemeClr val="tx1"/>
                </a:solidFill>
                <a:effectLst/>
                <a:latin typeface="Arial"/>
                <a:ea typeface="+mn-ea"/>
                <a:cs typeface="+mn-cs"/>
              </a:rPr>
              <a:t>instances.html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1394859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434354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Arial"/>
                <a:ea typeface="+mn-ea"/>
                <a:cs typeface="+mn-cs"/>
              </a:rPr>
              <a:t>Even with all data on S3 some HDFS is needed for statistics, logging, etc.</a:t>
            </a:r>
            <a:endParaRPr lang="en-US" sz="1600" kern="1200" dirty="0">
              <a:solidFill>
                <a:schemeClr val="tx1"/>
              </a:solidFill>
              <a:effectLst/>
              <a:latin typeface="Arial"/>
              <a:ea typeface="+mn-ea"/>
              <a:cs typeface="+mn-cs"/>
            </a:endParaRPr>
          </a:p>
          <a:p>
            <a:pPr lvl="1"/>
            <a:r>
              <a:rPr lang="en-US" sz="1200" kern="1200" dirty="0">
                <a:solidFill>
                  <a:schemeClr val="tx1"/>
                </a:solidFill>
                <a:effectLst/>
                <a:latin typeface="Arial"/>
                <a:ea typeface="+mn-ea"/>
                <a:cs typeface="+mn-cs"/>
              </a:rPr>
              <a:t>If there are too many task nodes for the core nodes, the tasks may not be able to connect to the cores causing failures (denial of service)</a:t>
            </a:r>
            <a:endParaRPr lang="en-US" sz="1600" kern="1200" dirty="0">
              <a:solidFill>
                <a:schemeClr val="tx1"/>
              </a:solidFill>
              <a:effectLst/>
              <a:latin typeface="Arial"/>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1804992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HDFS for datasets that is read by an application for more than 3 passes within the same run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1763981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http://techblog.netflix.com/2014/10/using-presto-in-our-big-data-platform.html</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9844086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1"/>
            <a:ext cx="9144000" cy="5242737"/>
          </a:xfrm>
          <a:prstGeom prst="rect">
            <a:avLst/>
          </a:prstGeom>
        </p:spPr>
      </p:pic>
      <p:sp>
        <p:nvSpPr>
          <p:cNvPr id="6" name="Text Placeholder 11"/>
          <p:cNvSpPr>
            <a:spLocks noGrp="1"/>
          </p:cNvSpPr>
          <p:nvPr>
            <p:ph type="body" sz="quarter" idx="10" hasCustomPrompt="1"/>
          </p:nvPr>
        </p:nvSpPr>
        <p:spPr>
          <a:xfrm>
            <a:off x="487900" y="3956023"/>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900"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900" y="1908229"/>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900" y="2658576"/>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6"/>
            <a:ext cx="979394" cy="585529"/>
          </a:xfrm>
          <a:prstGeom prst="rect">
            <a:avLst/>
          </a:prstGeom>
        </p:spPr>
      </p:pic>
    </p:spTree>
    <p:extLst>
      <p:ext uri="{BB962C8B-B14F-4D97-AF65-F5344CB8AC3E}">
        <p14:creationId xmlns:p14="http://schemas.microsoft.com/office/powerpoint/2010/main" val="3585245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1149882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350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23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1"/>
            <a:ext cx="9144000" cy="5242737"/>
          </a:xfrm>
          <a:prstGeom prst="rect">
            <a:avLst/>
          </a:prstGeom>
        </p:spPr>
      </p:pic>
      <p:sp>
        <p:nvSpPr>
          <p:cNvPr id="4" name="TextBox 3"/>
          <p:cNvSpPr txBox="1"/>
          <p:nvPr userDrawn="1"/>
        </p:nvSpPr>
        <p:spPr>
          <a:xfrm>
            <a:off x="2822714" y="-2842590"/>
            <a:ext cx="184731" cy="369332"/>
          </a:xfrm>
          <a:prstGeom prst="rect">
            <a:avLst/>
          </a:prstGeom>
          <a:noFill/>
        </p:spPr>
        <p:txBody>
          <a:bodyPr wrap="none" rtlCol="0">
            <a:spAutoFit/>
          </a:bodyPr>
          <a:lstStyle/>
          <a:p>
            <a:endParaRPr lang="en-US" sz="1800" dirty="0"/>
          </a:p>
        </p:txBody>
      </p:sp>
      <p:sp>
        <p:nvSpPr>
          <p:cNvPr id="6" name="TextBox 5"/>
          <p:cNvSpPr txBox="1"/>
          <p:nvPr userDrawn="1"/>
        </p:nvSpPr>
        <p:spPr>
          <a:xfrm>
            <a:off x="7436225" y="6104966"/>
            <a:ext cx="184731" cy="369332"/>
          </a:xfrm>
          <a:prstGeom prst="rect">
            <a:avLst/>
          </a:prstGeom>
          <a:noFill/>
        </p:spPr>
        <p:txBody>
          <a:bodyPr wrap="none" rtlCol="0">
            <a:spAutoFit/>
          </a:bodyPr>
          <a:lstStyle/>
          <a:p>
            <a:endParaRPr lang="en-US" sz="1800"/>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sp>
        <p:nvSpPr>
          <p:cNvPr id="10" name="Title 1"/>
          <p:cNvSpPr>
            <a:spLocks noGrp="1"/>
          </p:cNvSpPr>
          <p:nvPr>
            <p:ph type="title"/>
          </p:nvPr>
        </p:nvSpPr>
        <p:spPr>
          <a:xfrm>
            <a:off x="411648" y="1674429"/>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9" y="4706911"/>
            <a:ext cx="443363" cy="265064"/>
          </a:xfrm>
          <a:prstGeom prst="rect">
            <a:avLst/>
          </a:prstGeom>
        </p:spPr>
      </p:pic>
    </p:spTree>
    <p:extLst>
      <p:ext uri="{BB962C8B-B14F-4D97-AF65-F5344CB8AC3E}">
        <p14:creationId xmlns:p14="http://schemas.microsoft.com/office/powerpoint/2010/main" val="904311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4" y="-2842590"/>
            <a:ext cx="184731" cy="369332"/>
          </a:xfrm>
          <a:prstGeom prst="rect">
            <a:avLst/>
          </a:prstGeom>
          <a:noFill/>
        </p:spPr>
        <p:txBody>
          <a:bodyPr wrap="none" rtlCol="0">
            <a:spAutoFit/>
          </a:bodyPr>
          <a:lstStyle/>
          <a:p>
            <a:endParaRPr lang="en-US" sz="1800" dirty="0"/>
          </a:p>
        </p:txBody>
      </p:sp>
      <p:sp>
        <p:nvSpPr>
          <p:cNvPr id="6" name="TextBox 5"/>
          <p:cNvSpPr txBox="1"/>
          <p:nvPr userDrawn="1"/>
        </p:nvSpPr>
        <p:spPr>
          <a:xfrm>
            <a:off x="7436225" y="6104966"/>
            <a:ext cx="184731" cy="369332"/>
          </a:xfrm>
          <a:prstGeom prst="rect">
            <a:avLst/>
          </a:prstGeom>
          <a:noFill/>
        </p:spPr>
        <p:txBody>
          <a:bodyPr wrap="none" rtlCol="0">
            <a:spAutoFit/>
          </a:bodyPr>
          <a:lstStyle/>
          <a:p>
            <a:endParaRPr lang="en-US" sz="1800"/>
          </a:p>
        </p:txBody>
      </p:sp>
      <p:sp>
        <p:nvSpPr>
          <p:cNvPr id="10" name="Title 1"/>
          <p:cNvSpPr>
            <a:spLocks noGrp="1"/>
          </p:cNvSpPr>
          <p:nvPr>
            <p:ph type="title"/>
          </p:nvPr>
        </p:nvSpPr>
        <p:spPr>
          <a:xfrm>
            <a:off x="2475261" y="930150"/>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9" y="4706911"/>
            <a:ext cx="443363" cy="265064"/>
          </a:xfrm>
          <a:prstGeom prst="rect">
            <a:avLst/>
          </a:prstGeom>
        </p:spPr>
      </p:pic>
    </p:spTree>
    <p:extLst>
      <p:ext uri="{BB962C8B-B14F-4D97-AF65-F5344CB8AC3E}">
        <p14:creationId xmlns:p14="http://schemas.microsoft.com/office/powerpoint/2010/main" val="2780862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4" y="-2842590"/>
            <a:ext cx="184731" cy="369332"/>
          </a:xfrm>
          <a:prstGeom prst="rect">
            <a:avLst/>
          </a:prstGeom>
          <a:noFill/>
        </p:spPr>
        <p:txBody>
          <a:bodyPr wrap="none" rtlCol="0">
            <a:spAutoFit/>
          </a:bodyPr>
          <a:lstStyle/>
          <a:p>
            <a:endParaRPr lang="en-US" sz="1800" dirty="0"/>
          </a:p>
        </p:txBody>
      </p:sp>
      <p:sp>
        <p:nvSpPr>
          <p:cNvPr id="6" name="TextBox 5"/>
          <p:cNvSpPr txBox="1"/>
          <p:nvPr userDrawn="1"/>
        </p:nvSpPr>
        <p:spPr>
          <a:xfrm>
            <a:off x="7436225" y="6104966"/>
            <a:ext cx="184731" cy="369332"/>
          </a:xfrm>
          <a:prstGeom prst="rect">
            <a:avLst/>
          </a:prstGeom>
          <a:noFill/>
        </p:spPr>
        <p:txBody>
          <a:bodyPr wrap="none" rtlCol="0">
            <a:spAutoFit/>
          </a:bodyPr>
          <a:lstStyle/>
          <a:p>
            <a:endParaRPr lang="en-US" sz="1800"/>
          </a:p>
        </p:txBody>
      </p:sp>
      <p:sp>
        <p:nvSpPr>
          <p:cNvPr id="10" name="Title 1"/>
          <p:cNvSpPr>
            <a:spLocks noGrp="1"/>
          </p:cNvSpPr>
          <p:nvPr>
            <p:ph type="title"/>
          </p:nvPr>
        </p:nvSpPr>
        <p:spPr>
          <a:xfrm>
            <a:off x="411648" y="1674429"/>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9" y="4706911"/>
            <a:ext cx="443363" cy="265064"/>
          </a:xfrm>
          <a:prstGeom prst="rect">
            <a:avLst/>
          </a:prstGeom>
        </p:spPr>
      </p:pic>
    </p:spTree>
    <p:extLst>
      <p:ext uri="{BB962C8B-B14F-4D97-AF65-F5344CB8AC3E}">
        <p14:creationId xmlns:p14="http://schemas.microsoft.com/office/powerpoint/2010/main" val="1164485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2"/>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900" y="2572388"/>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9483992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8D5C1-1CE9-294B-8106-0D0FE773839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24F4FB6-FCE3-5642-8405-2B130C786A3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8763E84-A231-AD48-930B-B7CDCB58423C}"/>
              </a:ext>
            </a:extLst>
          </p:cNvPr>
          <p:cNvSpPr>
            <a:spLocks noGrp="1"/>
          </p:cNvSpPr>
          <p:nvPr>
            <p:ph type="dt" sz="half" idx="10"/>
          </p:nvPr>
        </p:nvSpPr>
        <p:spPr/>
        <p:txBody>
          <a:bodyPr/>
          <a:lstStyle/>
          <a:p>
            <a:fld id="{65A47EA9-54DF-C541-9F1B-7C1F5083CBD6}" type="datetimeFigureOut">
              <a:rPr lang="en-US" smtClean="0"/>
              <a:t>12/10/19</a:t>
            </a:fld>
            <a:endParaRPr lang="en-US"/>
          </a:p>
        </p:txBody>
      </p:sp>
      <p:sp>
        <p:nvSpPr>
          <p:cNvPr id="5" name="Footer Placeholder 4">
            <a:extLst>
              <a:ext uri="{FF2B5EF4-FFF2-40B4-BE49-F238E27FC236}">
                <a16:creationId xmlns:a16="http://schemas.microsoft.com/office/drawing/2014/main" id="{4E8A37F9-AE7B-274C-B71C-A71B93CC64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1A4308-C461-544E-9B7E-07700815F253}"/>
              </a:ext>
            </a:extLst>
          </p:cNvPr>
          <p:cNvSpPr>
            <a:spLocks noGrp="1"/>
          </p:cNvSpPr>
          <p:nvPr>
            <p:ph type="sldNum" sz="quarter" idx="12"/>
          </p:nvPr>
        </p:nvSpPr>
        <p:spPr/>
        <p:txBody>
          <a:bodyPr/>
          <a:lstStyle/>
          <a:p>
            <a:fld id="{2D3FACA7-1BD3-8446-996B-1AC6EA2F08F7}" type="slidenum">
              <a:rPr lang="en-US" smtClean="0"/>
              <a:t>‹#›</a:t>
            </a:fld>
            <a:endParaRPr lang="en-US"/>
          </a:p>
        </p:txBody>
      </p:sp>
    </p:spTree>
    <p:extLst>
      <p:ext uri="{BB962C8B-B14F-4D97-AF65-F5344CB8AC3E}">
        <p14:creationId xmlns:p14="http://schemas.microsoft.com/office/powerpoint/2010/main" val="21841695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3" name="TextBox 12"/>
          <p:cNvSpPr txBox="1"/>
          <p:nvPr userDrawn="1"/>
        </p:nvSpPr>
        <p:spPr>
          <a:xfrm>
            <a:off x="489150" y="4891341"/>
            <a:ext cx="3027774" cy="107722"/>
          </a:xfrm>
          <a:prstGeom prst="rect">
            <a:avLst/>
          </a:prstGeom>
          <a:noFill/>
        </p:spPr>
        <p:txBody>
          <a:bodyPr wrap="square" lIns="0" tIns="0" rIns="0" bIns="0" rtlCol="0">
            <a:spAutoFit/>
          </a:bodyPr>
          <a:lstStyle/>
          <a:p>
            <a:r>
              <a:rPr lang="en-US" sz="700" dirty="0">
                <a:solidFill>
                  <a:schemeClr val="tx1">
                    <a:lumMod val="50000"/>
                  </a:schemeClr>
                </a:solidFill>
              </a:rPr>
              <a:t>© 2016, Amazon Web Services, Inc. or its Affiliates. All rights reserved.</a:t>
            </a:r>
          </a:p>
        </p:txBody>
      </p:sp>
      <p:sp>
        <p:nvSpPr>
          <p:cNvPr id="9" name="Text Placeholder 11"/>
          <p:cNvSpPr>
            <a:spLocks noGrp="1"/>
          </p:cNvSpPr>
          <p:nvPr>
            <p:ph type="body" sz="quarter" idx="10" hasCustomPrompt="1"/>
          </p:nvPr>
        </p:nvSpPr>
        <p:spPr>
          <a:xfrm>
            <a:off x="2730500" y="3643480"/>
            <a:ext cx="3683000" cy="433387"/>
          </a:xfrm>
        </p:spPr>
        <p:txBody>
          <a:bodyPr>
            <a:normAutofit/>
          </a:bodyPr>
          <a:lstStyle>
            <a:lvl1pPr marL="0" indent="0" algn="ctr">
              <a:buNone/>
              <a:defRPr sz="1200" baseline="0">
                <a:solidFill>
                  <a:schemeClr val="tx1"/>
                </a:solidFill>
              </a:defRPr>
            </a:lvl1pPr>
          </a:lstStyle>
          <a:p>
            <a:pPr lvl="0"/>
            <a:r>
              <a:rPr lang="en-US" dirty="0"/>
              <a:t>Click to edit Presenter, Team</a:t>
            </a:r>
          </a:p>
        </p:txBody>
      </p:sp>
      <p:sp>
        <p:nvSpPr>
          <p:cNvPr id="11" name="Text Placeholder 11"/>
          <p:cNvSpPr>
            <a:spLocks noGrp="1"/>
          </p:cNvSpPr>
          <p:nvPr>
            <p:ph type="body" sz="quarter" idx="11" hasCustomPrompt="1"/>
          </p:nvPr>
        </p:nvSpPr>
        <p:spPr>
          <a:xfrm>
            <a:off x="2730500" y="4024481"/>
            <a:ext cx="3683000" cy="369888"/>
          </a:xfrm>
        </p:spPr>
        <p:txBody>
          <a:bodyPr>
            <a:normAutofit/>
          </a:bodyPr>
          <a:lstStyle>
            <a:lvl1pPr marL="0" indent="0" algn="ctr">
              <a:buNone/>
              <a:defRPr sz="1200" baseline="0">
                <a:solidFill>
                  <a:schemeClr val="tx1"/>
                </a:solidFill>
              </a:defRPr>
            </a:lvl1pPr>
          </a:lstStyle>
          <a:p>
            <a:pPr lvl="0"/>
            <a:r>
              <a:rPr lang="en-US" dirty="0"/>
              <a:t>Click to edit Date</a:t>
            </a:r>
          </a:p>
        </p:txBody>
      </p:sp>
      <p:sp>
        <p:nvSpPr>
          <p:cNvPr id="14" name="Text Placeholder 8"/>
          <p:cNvSpPr>
            <a:spLocks noGrp="1"/>
          </p:cNvSpPr>
          <p:nvPr>
            <p:ph type="body" sz="quarter" idx="12" hasCustomPrompt="1"/>
          </p:nvPr>
        </p:nvSpPr>
        <p:spPr>
          <a:xfrm>
            <a:off x="909506" y="2173165"/>
            <a:ext cx="7324988" cy="744537"/>
          </a:xfrm>
        </p:spPr>
        <p:txBody>
          <a:bodyPr>
            <a:noAutofit/>
          </a:bodyPr>
          <a:lstStyle>
            <a:lvl1pPr marL="0" indent="0" algn="ctr">
              <a:buNone/>
              <a:defRPr sz="3200" b="1" baseline="0">
                <a:solidFill>
                  <a:schemeClr val="tx1"/>
                </a:solidFill>
              </a:defRPr>
            </a:lvl1pPr>
          </a:lstStyle>
          <a:p>
            <a:pPr lvl="0"/>
            <a:r>
              <a:rPr lang="en-US" dirty="0"/>
              <a:t>Presentation Title</a:t>
            </a:r>
          </a:p>
        </p:txBody>
      </p:sp>
      <p:sp>
        <p:nvSpPr>
          <p:cNvPr id="15" name="Text Placeholder 11"/>
          <p:cNvSpPr>
            <a:spLocks noGrp="1"/>
          </p:cNvSpPr>
          <p:nvPr>
            <p:ph type="body" sz="quarter" idx="13"/>
          </p:nvPr>
        </p:nvSpPr>
        <p:spPr>
          <a:xfrm>
            <a:off x="1551209" y="2923512"/>
            <a:ext cx="6041582" cy="487849"/>
          </a:xfrm>
        </p:spPr>
        <p:txBody>
          <a:bodyPr/>
          <a:lstStyle>
            <a:lvl1pPr marL="0" indent="0" algn="ctr">
              <a:buNone/>
              <a:defRPr sz="1800">
                <a:solidFill>
                  <a:schemeClr val="tx1"/>
                </a:solidFill>
              </a:defRPr>
            </a:lvl1pPr>
          </a:lstStyle>
          <a:p>
            <a:pPr lvl="0"/>
            <a:r>
              <a:rPr lang="en-US"/>
              <a:t>Click to edit Master text styles</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7358" y="4653047"/>
            <a:ext cx="569284" cy="214318"/>
          </a:xfrm>
          <a:prstGeom prst="rect">
            <a:avLst/>
          </a:prstGeom>
        </p:spPr>
      </p:pic>
    </p:spTree>
    <p:extLst>
      <p:ext uri="{BB962C8B-B14F-4D97-AF65-F5344CB8AC3E}">
        <p14:creationId xmlns:p14="http://schemas.microsoft.com/office/powerpoint/2010/main" val="5633725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tx1">
                    <a:lumMod val="95000"/>
                  </a:schemeClr>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097" y="4663938"/>
            <a:ext cx="811456" cy="338107"/>
          </a:xfrm>
          <a:prstGeom prst="rect">
            <a:avLst/>
          </a:prstGeom>
        </p:spPr>
      </p:pic>
    </p:spTree>
    <p:extLst>
      <p:ext uri="{BB962C8B-B14F-4D97-AF65-F5344CB8AC3E}">
        <p14:creationId xmlns:p14="http://schemas.microsoft.com/office/powerpoint/2010/main" val="2214625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31" indent="-285743">
              <a:buFont typeface="Arial"/>
              <a:buChar char="•"/>
              <a:defRPr>
                <a:solidFill>
                  <a:schemeClr val="bg1"/>
                </a:solidFill>
              </a:defRPr>
            </a:lvl2pPr>
            <a:lvl3pPr marL="1142972" indent="-228594">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107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tx1">
                    <a:lumMod val="95000"/>
                  </a:schemeClr>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097" y="4663938"/>
            <a:ext cx="811456" cy="338107"/>
          </a:xfrm>
          <a:prstGeom prst="rect">
            <a:avLst/>
          </a:prstGeom>
        </p:spPr>
      </p:pic>
    </p:spTree>
    <p:extLst>
      <p:ext uri="{BB962C8B-B14F-4D97-AF65-F5344CB8AC3E}">
        <p14:creationId xmlns:p14="http://schemas.microsoft.com/office/powerpoint/2010/main" val="1241693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097" y="4663938"/>
            <a:ext cx="811456" cy="338107"/>
          </a:xfrm>
          <a:prstGeom prst="rect">
            <a:avLst/>
          </a:prstGeom>
        </p:spPr>
      </p:pic>
    </p:spTree>
    <p:extLst>
      <p:ext uri="{BB962C8B-B14F-4D97-AF65-F5344CB8AC3E}">
        <p14:creationId xmlns:p14="http://schemas.microsoft.com/office/powerpoint/2010/main" val="7046385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097" y="4663938"/>
            <a:ext cx="811456" cy="338107"/>
          </a:xfrm>
          <a:prstGeom prst="rect">
            <a:avLst/>
          </a:prstGeom>
        </p:spPr>
      </p:pic>
    </p:spTree>
    <p:extLst>
      <p:ext uri="{BB962C8B-B14F-4D97-AF65-F5344CB8AC3E}">
        <p14:creationId xmlns:p14="http://schemas.microsoft.com/office/powerpoint/2010/main" val="34664272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097" y="4663938"/>
            <a:ext cx="811456" cy="338107"/>
          </a:xfrm>
          <a:prstGeom prst="rect">
            <a:avLst/>
          </a:prstGeom>
        </p:spPr>
      </p:pic>
    </p:spTree>
    <p:extLst>
      <p:ext uri="{BB962C8B-B14F-4D97-AF65-F5344CB8AC3E}">
        <p14:creationId xmlns:p14="http://schemas.microsoft.com/office/powerpoint/2010/main" val="40197650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20562" y="23732"/>
            <a:ext cx="5502876" cy="2882896"/>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7358" y="4653047"/>
            <a:ext cx="569284" cy="214318"/>
          </a:xfrm>
          <a:prstGeom prst="rect">
            <a:avLst/>
          </a:prstGeom>
        </p:spPr>
      </p:pic>
      <p:sp>
        <p:nvSpPr>
          <p:cNvPr id="9" name="Title 1"/>
          <p:cNvSpPr>
            <a:spLocks noGrp="1"/>
          </p:cNvSpPr>
          <p:nvPr>
            <p:ph type="title" hasCustomPrompt="1"/>
          </p:nvPr>
        </p:nvSpPr>
        <p:spPr>
          <a:xfrm>
            <a:off x="685800" y="2876316"/>
            <a:ext cx="7728214" cy="1021556"/>
          </a:xfrm>
        </p:spPr>
        <p:txBody>
          <a:bodyPr/>
          <a:lstStyle>
            <a:lvl1pPr algn="ctr">
              <a:defRPr sz="4000"/>
            </a:lvl1pPr>
          </a:lstStyle>
          <a:p>
            <a:r>
              <a:rPr lang="en-US" dirty="0"/>
              <a:t>Thank you!</a:t>
            </a:r>
          </a:p>
        </p:txBody>
      </p:sp>
    </p:spTree>
    <p:extLst>
      <p:ext uri="{BB962C8B-B14F-4D97-AF65-F5344CB8AC3E}">
        <p14:creationId xmlns:p14="http://schemas.microsoft.com/office/powerpoint/2010/main" val="107778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3" name="TextBox 12"/>
          <p:cNvSpPr txBox="1"/>
          <p:nvPr userDrawn="1"/>
        </p:nvSpPr>
        <p:spPr>
          <a:xfrm>
            <a:off x="489150" y="4891341"/>
            <a:ext cx="3027774" cy="107722"/>
          </a:xfrm>
          <a:prstGeom prst="rect">
            <a:avLst/>
          </a:prstGeom>
          <a:noFill/>
        </p:spPr>
        <p:txBody>
          <a:bodyPr wrap="square" lIns="0" tIns="0" rIns="0" bIns="0" rtlCol="0">
            <a:spAutoFit/>
          </a:bodyPr>
          <a:lstStyle/>
          <a:p>
            <a:r>
              <a:rPr lang="en-US" sz="700" dirty="0">
                <a:solidFill>
                  <a:schemeClr val="tx1">
                    <a:lumMod val="50000"/>
                  </a:schemeClr>
                </a:solidFill>
              </a:rPr>
              <a:t>© 2016, Amazon Web Services, Inc. or its Affiliates. All rights reserved.</a:t>
            </a:r>
          </a:p>
        </p:txBody>
      </p:sp>
      <p:sp>
        <p:nvSpPr>
          <p:cNvPr id="9" name="Text Placeholder 11"/>
          <p:cNvSpPr>
            <a:spLocks noGrp="1"/>
          </p:cNvSpPr>
          <p:nvPr>
            <p:ph type="body" sz="quarter" idx="10" hasCustomPrompt="1"/>
          </p:nvPr>
        </p:nvSpPr>
        <p:spPr>
          <a:xfrm>
            <a:off x="2730500" y="3643480"/>
            <a:ext cx="3683000" cy="433387"/>
          </a:xfrm>
        </p:spPr>
        <p:txBody>
          <a:bodyPr>
            <a:normAutofit/>
          </a:bodyPr>
          <a:lstStyle>
            <a:lvl1pPr marL="0" indent="0" algn="ctr">
              <a:buNone/>
              <a:defRPr sz="1200" baseline="0">
                <a:solidFill>
                  <a:schemeClr val="tx1"/>
                </a:solidFill>
              </a:defRPr>
            </a:lvl1pPr>
          </a:lstStyle>
          <a:p>
            <a:pPr lvl="0"/>
            <a:r>
              <a:rPr lang="en-US" dirty="0"/>
              <a:t>Click to edit Presenter, Team</a:t>
            </a:r>
          </a:p>
        </p:txBody>
      </p:sp>
      <p:sp>
        <p:nvSpPr>
          <p:cNvPr id="11" name="Text Placeholder 11"/>
          <p:cNvSpPr>
            <a:spLocks noGrp="1"/>
          </p:cNvSpPr>
          <p:nvPr>
            <p:ph type="body" sz="quarter" idx="11" hasCustomPrompt="1"/>
          </p:nvPr>
        </p:nvSpPr>
        <p:spPr>
          <a:xfrm>
            <a:off x="2730500" y="4024481"/>
            <a:ext cx="3683000" cy="369888"/>
          </a:xfrm>
        </p:spPr>
        <p:txBody>
          <a:bodyPr>
            <a:normAutofit/>
          </a:bodyPr>
          <a:lstStyle>
            <a:lvl1pPr marL="0" indent="0" algn="ctr">
              <a:buNone/>
              <a:defRPr sz="1200" baseline="0">
                <a:solidFill>
                  <a:schemeClr val="tx1"/>
                </a:solidFill>
              </a:defRPr>
            </a:lvl1pPr>
          </a:lstStyle>
          <a:p>
            <a:pPr lvl="0"/>
            <a:r>
              <a:rPr lang="en-US" dirty="0"/>
              <a:t>Click to edit Date</a:t>
            </a:r>
          </a:p>
        </p:txBody>
      </p:sp>
      <p:sp>
        <p:nvSpPr>
          <p:cNvPr id="14" name="Text Placeholder 8"/>
          <p:cNvSpPr>
            <a:spLocks noGrp="1"/>
          </p:cNvSpPr>
          <p:nvPr>
            <p:ph type="body" sz="quarter" idx="12" hasCustomPrompt="1"/>
          </p:nvPr>
        </p:nvSpPr>
        <p:spPr>
          <a:xfrm>
            <a:off x="909506" y="2173165"/>
            <a:ext cx="7324988" cy="744537"/>
          </a:xfrm>
        </p:spPr>
        <p:txBody>
          <a:bodyPr>
            <a:noAutofit/>
          </a:bodyPr>
          <a:lstStyle>
            <a:lvl1pPr marL="0" indent="0" algn="ctr">
              <a:buNone/>
              <a:defRPr sz="3200" b="1" baseline="0">
                <a:solidFill>
                  <a:schemeClr val="tx1"/>
                </a:solidFill>
              </a:defRPr>
            </a:lvl1pPr>
          </a:lstStyle>
          <a:p>
            <a:pPr lvl="0"/>
            <a:r>
              <a:rPr lang="en-US" dirty="0"/>
              <a:t>Presentation Title</a:t>
            </a:r>
          </a:p>
        </p:txBody>
      </p:sp>
      <p:sp>
        <p:nvSpPr>
          <p:cNvPr id="15" name="Text Placeholder 11"/>
          <p:cNvSpPr>
            <a:spLocks noGrp="1"/>
          </p:cNvSpPr>
          <p:nvPr>
            <p:ph type="body" sz="quarter" idx="13"/>
          </p:nvPr>
        </p:nvSpPr>
        <p:spPr>
          <a:xfrm>
            <a:off x="1551209" y="2923512"/>
            <a:ext cx="6041582" cy="487849"/>
          </a:xfrm>
        </p:spPr>
        <p:txBody>
          <a:bodyPr/>
          <a:lstStyle>
            <a:lvl1pPr marL="0" indent="0" algn="ctr">
              <a:buNone/>
              <a:defRPr sz="1800">
                <a:solidFill>
                  <a:schemeClr val="tx1"/>
                </a:solidFill>
              </a:defRPr>
            </a:lvl1pPr>
          </a:lstStyle>
          <a:p>
            <a:pPr lvl="0"/>
            <a:r>
              <a:rPr lang="en-US"/>
              <a:t>Click to edit Master text styles</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7358" y="4653047"/>
            <a:ext cx="569284" cy="214318"/>
          </a:xfrm>
          <a:prstGeom prst="rect">
            <a:avLst/>
          </a:prstGeom>
        </p:spPr>
      </p:pic>
    </p:spTree>
    <p:extLst>
      <p:ext uri="{BB962C8B-B14F-4D97-AF65-F5344CB8AC3E}">
        <p14:creationId xmlns:p14="http://schemas.microsoft.com/office/powerpoint/2010/main" val="20053143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tx1">
                    <a:lumMod val="95000"/>
                  </a:schemeClr>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097" y="4663938"/>
            <a:ext cx="811456" cy="338107"/>
          </a:xfrm>
          <a:prstGeom prst="rect">
            <a:avLst/>
          </a:prstGeom>
        </p:spPr>
      </p:pic>
    </p:spTree>
    <p:extLst>
      <p:ext uri="{BB962C8B-B14F-4D97-AF65-F5344CB8AC3E}">
        <p14:creationId xmlns:p14="http://schemas.microsoft.com/office/powerpoint/2010/main" val="26369688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tx1">
                    <a:lumMod val="95000"/>
                  </a:schemeClr>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097" y="4663938"/>
            <a:ext cx="811456" cy="338107"/>
          </a:xfrm>
          <a:prstGeom prst="rect">
            <a:avLst/>
          </a:prstGeom>
        </p:spPr>
      </p:pic>
    </p:spTree>
    <p:extLst>
      <p:ext uri="{BB962C8B-B14F-4D97-AF65-F5344CB8AC3E}">
        <p14:creationId xmlns:p14="http://schemas.microsoft.com/office/powerpoint/2010/main" val="29012878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097" y="4663938"/>
            <a:ext cx="811456" cy="338107"/>
          </a:xfrm>
          <a:prstGeom prst="rect">
            <a:avLst/>
          </a:prstGeom>
        </p:spPr>
      </p:pic>
    </p:spTree>
    <p:extLst>
      <p:ext uri="{BB962C8B-B14F-4D97-AF65-F5344CB8AC3E}">
        <p14:creationId xmlns:p14="http://schemas.microsoft.com/office/powerpoint/2010/main" val="8263965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097" y="4663938"/>
            <a:ext cx="811456" cy="338107"/>
          </a:xfrm>
          <a:prstGeom prst="rect">
            <a:avLst/>
          </a:prstGeom>
        </p:spPr>
      </p:pic>
    </p:spTree>
    <p:extLst>
      <p:ext uri="{BB962C8B-B14F-4D97-AF65-F5344CB8AC3E}">
        <p14:creationId xmlns:p14="http://schemas.microsoft.com/office/powerpoint/2010/main" val="2302505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9"/>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189" indent="0">
              <a:buNone/>
              <a:defRPr>
                <a:latin typeface="Lucida Console" panose="020B0609040504020204" pitchFamily="49" charset="0"/>
              </a:defRPr>
            </a:lvl2pPr>
            <a:lvl3pPr marL="914378" indent="0">
              <a:buNone/>
              <a:defRPr>
                <a:latin typeface="Lucida Console" panose="020B0609040504020204" pitchFamily="49" charset="0"/>
              </a:defRPr>
            </a:lvl3pPr>
            <a:lvl4pPr marL="1371566" indent="0">
              <a:buNone/>
              <a:defRPr>
                <a:latin typeface="Lucida Console" panose="020B0609040504020204" pitchFamily="49" charset="0"/>
              </a:defRPr>
            </a:lvl4pPr>
            <a:lvl5pPr marL="1828754"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136767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097" y="4663938"/>
            <a:ext cx="811456" cy="338107"/>
          </a:xfrm>
          <a:prstGeom prst="rect">
            <a:avLst/>
          </a:prstGeom>
        </p:spPr>
      </p:pic>
    </p:spTree>
    <p:extLst>
      <p:ext uri="{BB962C8B-B14F-4D97-AF65-F5344CB8AC3E}">
        <p14:creationId xmlns:p14="http://schemas.microsoft.com/office/powerpoint/2010/main" val="32730930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hank You">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20562" y="23732"/>
            <a:ext cx="5502876" cy="2882896"/>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7358" y="4653047"/>
            <a:ext cx="569284" cy="214318"/>
          </a:xfrm>
          <a:prstGeom prst="rect">
            <a:avLst/>
          </a:prstGeom>
        </p:spPr>
      </p:pic>
      <p:sp>
        <p:nvSpPr>
          <p:cNvPr id="9" name="Title 1"/>
          <p:cNvSpPr>
            <a:spLocks noGrp="1"/>
          </p:cNvSpPr>
          <p:nvPr>
            <p:ph type="title" hasCustomPrompt="1"/>
          </p:nvPr>
        </p:nvSpPr>
        <p:spPr>
          <a:xfrm>
            <a:off x="685800" y="2876316"/>
            <a:ext cx="7728214" cy="1021556"/>
          </a:xfrm>
        </p:spPr>
        <p:txBody>
          <a:bodyPr/>
          <a:lstStyle>
            <a:lvl1pPr algn="ctr">
              <a:defRPr sz="4000"/>
            </a:lvl1pPr>
          </a:lstStyle>
          <a:p>
            <a:r>
              <a:rPr lang="en-US" dirty="0"/>
              <a:t>Thank you!</a:t>
            </a:r>
          </a:p>
        </p:txBody>
      </p:sp>
    </p:spTree>
    <p:extLst>
      <p:ext uri="{BB962C8B-B14F-4D97-AF65-F5344CB8AC3E}">
        <p14:creationId xmlns:p14="http://schemas.microsoft.com/office/powerpoint/2010/main" val="2124837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amp; Subtitle">
    <p:spTree>
      <p:nvGrpSpPr>
        <p:cNvPr id="1" name=""/>
        <p:cNvGrpSpPr/>
        <p:nvPr/>
      </p:nvGrpSpPr>
      <p:grpSpPr>
        <a:xfrm>
          <a:off x="0" y="0"/>
          <a:ext cx="0" cy="0"/>
          <a:chOff x="0" y="0"/>
          <a:chExt cx="0" cy="0"/>
        </a:xfrm>
      </p:grpSpPr>
      <p:sp>
        <p:nvSpPr>
          <p:cNvPr id="12" name="Shape 12"/>
          <p:cNvSpPr>
            <a:spLocks noGrp="1"/>
          </p:cNvSpPr>
          <p:nvPr>
            <p:ph type="title"/>
          </p:nvPr>
        </p:nvSpPr>
        <p:spPr>
          <a:xfrm>
            <a:off x="892969" y="863947"/>
            <a:ext cx="7358063" cy="1741289"/>
          </a:xfrm>
          <a:prstGeom prst="rect">
            <a:avLst/>
          </a:prstGeom>
        </p:spPr>
        <p:txBody>
          <a:bodyPr anchor="b"/>
          <a:lstStyle/>
          <a:p>
            <a:r>
              <a:t>Title Text</a:t>
            </a:r>
          </a:p>
        </p:txBody>
      </p:sp>
      <p:sp>
        <p:nvSpPr>
          <p:cNvPr id="13" name="Shape 13"/>
          <p:cNvSpPr>
            <a:spLocks noGrp="1"/>
          </p:cNvSpPr>
          <p:nvPr>
            <p:ph type="body" sz="quarter" idx="1"/>
          </p:nvPr>
        </p:nvSpPr>
        <p:spPr>
          <a:xfrm>
            <a:off x="892969" y="2652117"/>
            <a:ext cx="7358063" cy="596057"/>
          </a:xfrm>
          <a:prstGeom prst="rect">
            <a:avLst/>
          </a:prstGeom>
        </p:spPr>
        <p:txBody>
          <a:bodyPr anchor="t"/>
          <a:lstStyle>
            <a:lvl1pPr marL="0" indent="0" algn="ctr">
              <a:spcBef>
                <a:spcPts val="0"/>
              </a:spcBef>
              <a:buSzTx/>
              <a:buNone/>
              <a:defRPr sz="2000"/>
            </a:lvl1pPr>
            <a:lvl2pPr marL="0" indent="143492" algn="ctr">
              <a:spcBef>
                <a:spcPts val="0"/>
              </a:spcBef>
              <a:buSzTx/>
              <a:buNone/>
              <a:defRPr sz="2000"/>
            </a:lvl2pPr>
            <a:lvl3pPr marL="0" indent="286984" algn="ctr">
              <a:spcBef>
                <a:spcPts val="0"/>
              </a:spcBef>
              <a:buSzTx/>
              <a:buNone/>
              <a:defRPr sz="2000"/>
            </a:lvl3pPr>
            <a:lvl4pPr marL="0" indent="430477" algn="ctr">
              <a:spcBef>
                <a:spcPts val="0"/>
              </a:spcBef>
              <a:buSzTx/>
              <a:buNone/>
              <a:defRPr sz="2000"/>
            </a:lvl4pPr>
            <a:lvl5pPr marL="0" indent="573969" algn="ctr">
              <a:spcBef>
                <a:spcPts val="0"/>
              </a:spcBef>
              <a:buSzTx/>
              <a:buNone/>
              <a:defRPr sz="2000"/>
            </a:lvl5pPr>
          </a:lstStyle>
          <a:p>
            <a:r>
              <a:t>Body Level One</a:t>
            </a:r>
          </a:p>
          <a:p>
            <a:pPr lvl="1"/>
            <a:r>
              <a:t>Body Level Two</a:t>
            </a:r>
          </a:p>
          <a:p>
            <a:pPr lvl="2"/>
            <a:r>
              <a:t>Body Level Three</a:t>
            </a:r>
          </a:p>
          <a:p>
            <a:pPr lvl="3"/>
            <a:r>
              <a:t>Body Level Four</a:t>
            </a:r>
          </a:p>
          <a:p>
            <a:pPr lvl="4"/>
            <a:r>
              <a:t>Body Level Five</a:t>
            </a:r>
          </a:p>
        </p:txBody>
      </p:sp>
      <p:pic>
        <p:nvPicPr>
          <p:cNvPr id="14" name="AmbiataLeafScalable.pdf"/>
          <p:cNvPicPr>
            <a:picLocks noChangeAspect="1"/>
          </p:cNvPicPr>
          <p:nvPr/>
        </p:nvPicPr>
        <p:blipFill>
          <a:blip r:embed="rId2">
            <a:extLst/>
          </a:blip>
          <a:stretch>
            <a:fillRect/>
          </a:stretch>
        </p:blipFill>
        <p:spPr>
          <a:xfrm>
            <a:off x="8259109" y="4529997"/>
            <a:ext cx="724195" cy="527517"/>
          </a:xfrm>
          <a:prstGeom prst="rect">
            <a:avLst/>
          </a:prstGeom>
          <a:ln w="12700">
            <a:miter lim="400000"/>
          </a:ln>
        </p:spPr>
      </p:pic>
      <p:pic>
        <p:nvPicPr>
          <p:cNvPr id="15" name="AmbiataWordsScalable.pdf"/>
          <p:cNvPicPr>
            <a:picLocks noChangeAspect="1"/>
          </p:cNvPicPr>
          <p:nvPr/>
        </p:nvPicPr>
        <p:blipFill>
          <a:blip r:embed="rId3">
            <a:extLst/>
          </a:blip>
          <a:stretch>
            <a:fillRect/>
          </a:stretch>
        </p:blipFill>
        <p:spPr>
          <a:xfrm>
            <a:off x="6124344" y="4716097"/>
            <a:ext cx="2099817" cy="325892"/>
          </a:xfrm>
          <a:prstGeom prst="rect">
            <a:avLst/>
          </a:prstGeom>
          <a:ln w="12700">
            <a:miter lim="400000"/>
          </a:ln>
        </p:spPr>
      </p:pic>
      <p:sp>
        <p:nvSpPr>
          <p:cNvPr id="16" name="Shape 1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380456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reserve="1">
  <p:cSld name="Photo - Horizontal">
    <p:spTree>
      <p:nvGrpSpPr>
        <p:cNvPr id="1" name=""/>
        <p:cNvGrpSpPr/>
        <p:nvPr/>
      </p:nvGrpSpPr>
      <p:grpSpPr>
        <a:xfrm>
          <a:off x="0" y="0"/>
          <a:ext cx="0" cy="0"/>
          <a:chOff x="0" y="0"/>
          <a:chExt cx="0" cy="0"/>
        </a:xfrm>
      </p:grpSpPr>
      <p:sp>
        <p:nvSpPr>
          <p:cNvPr id="23" name="Shape 23"/>
          <p:cNvSpPr>
            <a:spLocks noGrp="1"/>
          </p:cNvSpPr>
          <p:nvPr>
            <p:ph type="pic" idx="13"/>
          </p:nvPr>
        </p:nvSpPr>
        <p:spPr>
          <a:xfrm>
            <a:off x="1129606" y="334863"/>
            <a:ext cx="6875859" cy="3120926"/>
          </a:xfrm>
          <a:prstGeom prst="rect">
            <a:avLst/>
          </a:prstGeom>
        </p:spPr>
        <p:txBody>
          <a:bodyPr lIns="57396" tIns="28698" rIns="57396" bIns="28698" anchor="t">
            <a:noAutofit/>
          </a:bodyPr>
          <a:lstStyle/>
          <a:p>
            <a:endParaRPr/>
          </a:p>
        </p:txBody>
      </p:sp>
      <p:sp>
        <p:nvSpPr>
          <p:cNvPr id="24" name="Shape 24"/>
          <p:cNvSpPr>
            <a:spLocks noGrp="1"/>
          </p:cNvSpPr>
          <p:nvPr>
            <p:ph type="title"/>
          </p:nvPr>
        </p:nvSpPr>
        <p:spPr>
          <a:xfrm>
            <a:off x="892969" y="3542853"/>
            <a:ext cx="7358063" cy="750094"/>
          </a:xfrm>
          <a:prstGeom prst="rect">
            <a:avLst/>
          </a:prstGeom>
        </p:spPr>
        <p:txBody>
          <a:bodyPr anchor="b"/>
          <a:lstStyle/>
          <a:p>
            <a:r>
              <a:t>Title Text</a:t>
            </a:r>
          </a:p>
        </p:txBody>
      </p:sp>
      <p:sp>
        <p:nvSpPr>
          <p:cNvPr id="25" name="Shape 25"/>
          <p:cNvSpPr>
            <a:spLocks noGrp="1"/>
          </p:cNvSpPr>
          <p:nvPr>
            <p:ph type="body" sz="quarter" idx="1"/>
          </p:nvPr>
        </p:nvSpPr>
        <p:spPr>
          <a:xfrm>
            <a:off x="892969" y="4319736"/>
            <a:ext cx="7358063" cy="596057"/>
          </a:xfrm>
          <a:prstGeom prst="rect">
            <a:avLst/>
          </a:prstGeom>
        </p:spPr>
        <p:txBody>
          <a:bodyPr anchor="t"/>
          <a:lstStyle>
            <a:lvl1pPr marL="0" indent="0" algn="ctr">
              <a:spcBef>
                <a:spcPts val="0"/>
              </a:spcBef>
              <a:buSzTx/>
              <a:buNone/>
              <a:defRPr sz="2000"/>
            </a:lvl1pPr>
            <a:lvl2pPr marL="0" indent="143492" algn="ctr">
              <a:spcBef>
                <a:spcPts val="0"/>
              </a:spcBef>
              <a:buSzTx/>
              <a:buNone/>
              <a:defRPr sz="2000"/>
            </a:lvl2pPr>
            <a:lvl3pPr marL="0" indent="286984" algn="ctr">
              <a:spcBef>
                <a:spcPts val="0"/>
              </a:spcBef>
              <a:buSzTx/>
              <a:buNone/>
              <a:defRPr sz="2000"/>
            </a:lvl3pPr>
            <a:lvl4pPr marL="0" indent="430477" algn="ctr">
              <a:spcBef>
                <a:spcPts val="0"/>
              </a:spcBef>
              <a:buSzTx/>
              <a:buNone/>
              <a:defRPr sz="2000"/>
            </a:lvl4pPr>
            <a:lvl5pPr marL="0" indent="573969" algn="ctr">
              <a:spcBef>
                <a:spcPts val="0"/>
              </a:spcBef>
              <a:buSzTx/>
              <a:buNone/>
              <a:defRPr sz="2000"/>
            </a:lvl5pPr>
          </a:lstStyle>
          <a:p>
            <a:r>
              <a:t>Body Level One</a:t>
            </a:r>
          </a:p>
          <a:p>
            <a:pPr lvl="1"/>
            <a:r>
              <a:t>Body Level Two</a:t>
            </a:r>
          </a:p>
          <a:p>
            <a:pPr lvl="2"/>
            <a:r>
              <a:t>Body Level Three</a:t>
            </a:r>
          </a:p>
          <a:p>
            <a:pPr lvl="3"/>
            <a:r>
              <a:t>Body Level Four</a:t>
            </a:r>
          </a:p>
          <a:p>
            <a:pPr lvl="4"/>
            <a:r>
              <a:t>Body Level Five</a:t>
            </a:r>
          </a:p>
        </p:txBody>
      </p:sp>
      <p:pic>
        <p:nvPicPr>
          <p:cNvPr id="26" name="AmbiataLeafScalable.pd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54874" y="4748809"/>
            <a:ext cx="475089" cy="346064"/>
          </a:xfrm>
          <a:prstGeom prst="rect">
            <a:avLst/>
          </a:prstGeom>
          <a:ln w="12700">
            <a:miter lim="400000"/>
          </a:ln>
        </p:spPr>
      </p:pic>
      <p:sp>
        <p:nvSpPr>
          <p:cNvPr id="27" name="Shape 27"/>
          <p:cNvSpPr>
            <a:spLocks noGrp="1"/>
          </p:cNvSpPr>
          <p:nvPr>
            <p:ph type="sldNum" sz="quarter" idx="2"/>
          </p:nvPr>
        </p:nvSpPr>
        <p:spPr>
          <a:xfrm>
            <a:off x="4441248" y="4875609"/>
            <a:ext cx="252574" cy="233674"/>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522471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reserve="1">
  <p:cSld name="Title - Center">
    <p:spTree>
      <p:nvGrpSpPr>
        <p:cNvPr id="1" name=""/>
        <p:cNvGrpSpPr/>
        <p:nvPr/>
      </p:nvGrpSpPr>
      <p:grpSpPr>
        <a:xfrm>
          <a:off x="0" y="0"/>
          <a:ext cx="0" cy="0"/>
          <a:chOff x="0" y="0"/>
          <a:chExt cx="0" cy="0"/>
        </a:xfrm>
      </p:grpSpPr>
      <p:sp>
        <p:nvSpPr>
          <p:cNvPr id="34" name="Shape 34"/>
          <p:cNvSpPr>
            <a:spLocks noGrp="1"/>
          </p:cNvSpPr>
          <p:nvPr>
            <p:ph type="title"/>
          </p:nvPr>
        </p:nvSpPr>
        <p:spPr>
          <a:xfrm>
            <a:off x="892969" y="1701106"/>
            <a:ext cx="7358063" cy="1741289"/>
          </a:xfrm>
          <a:prstGeom prst="rect">
            <a:avLst/>
          </a:prstGeom>
        </p:spPr>
        <p:txBody>
          <a:bodyPr/>
          <a:lstStyle/>
          <a:p>
            <a:r>
              <a:t>Title Text</a:t>
            </a:r>
          </a:p>
        </p:txBody>
      </p:sp>
      <p:sp>
        <p:nvSpPr>
          <p:cNvPr id="35" name="Shape 3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590115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reserve="1">
  <p:cSld name="Photo - Vertical">
    <p:spTree>
      <p:nvGrpSpPr>
        <p:cNvPr id="1" name=""/>
        <p:cNvGrpSpPr/>
        <p:nvPr/>
      </p:nvGrpSpPr>
      <p:grpSpPr>
        <a:xfrm>
          <a:off x="0" y="0"/>
          <a:ext cx="0" cy="0"/>
          <a:chOff x="0" y="0"/>
          <a:chExt cx="0" cy="0"/>
        </a:xfrm>
      </p:grpSpPr>
      <p:sp>
        <p:nvSpPr>
          <p:cNvPr id="42" name="Shape 42"/>
          <p:cNvSpPr>
            <a:spLocks noGrp="1"/>
          </p:cNvSpPr>
          <p:nvPr>
            <p:ph type="pic" sz="half" idx="13"/>
          </p:nvPr>
        </p:nvSpPr>
        <p:spPr>
          <a:xfrm>
            <a:off x="4723805" y="334863"/>
            <a:ext cx="3750469" cy="4339828"/>
          </a:xfrm>
          <a:prstGeom prst="rect">
            <a:avLst/>
          </a:prstGeom>
        </p:spPr>
        <p:txBody>
          <a:bodyPr lIns="57396" tIns="28698" rIns="57396" bIns="28698" anchor="t">
            <a:noAutofit/>
          </a:bodyPr>
          <a:lstStyle/>
          <a:p>
            <a:endParaRPr/>
          </a:p>
        </p:txBody>
      </p:sp>
      <p:sp>
        <p:nvSpPr>
          <p:cNvPr id="43" name="Shape 43"/>
          <p:cNvSpPr>
            <a:spLocks noGrp="1"/>
          </p:cNvSpPr>
          <p:nvPr>
            <p:ph type="title"/>
          </p:nvPr>
        </p:nvSpPr>
        <p:spPr>
          <a:xfrm>
            <a:off x="669726" y="334863"/>
            <a:ext cx="3750469" cy="2102941"/>
          </a:xfrm>
          <a:prstGeom prst="rect">
            <a:avLst/>
          </a:prstGeom>
        </p:spPr>
        <p:txBody>
          <a:bodyPr anchor="b"/>
          <a:lstStyle>
            <a:lvl1pPr>
              <a:defRPr sz="3800"/>
            </a:lvl1pPr>
          </a:lstStyle>
          <a:p>
            <a:r>
              <a:t>Title Text</a:t>
            </a:r>
          </a:p>
        </p:txBody>
      </p:sp>
      <p:sp>
        <p:nvSpPr>
          <p:cNvPr id="44" name="Shape 44"/>
          <p:cNvSpPr>
            <a:spLocks noGrp="1"/>
          </p:cNvSpPr>
          <p:nvPr>
            <p:ph type="body" sz="quarter" idx="1"/>
          </p:nvPr>
        </p:nvSpPr>
        <p:spPr>
          <a:xfrm>
            <a:off x="669726" y="2511475"/>
            <a:ext cx="3750469" cy="2163217"/>
          </a:xfrm>
          <a:prstGeom prst="rect">
            <a:avLst/>
          </a:prstGeom>
        </p:spPr>
        <p:txBody>
          <a:bodyPr anchor="t"/>
          <a:lstStyle>
            <a:lvl1pPr marL="0" indent="0" algn="ctr">
              <a:spcBef>
                <a:spcPts val="0"/>
              </a:spcBef>
              <a:buSzTx/>
              <a:buNone/>
              <a:defRPr sz="2000"/>
            </a:lvl1pPr>
            <a:lvl2pPr marL="0" indent="143492" algn="ctr">
              <a:spcBef>
                <a:spcPts val="0"/>
              </a:spcBef>
              <a:buSzTx/>
              <a:buNone/>
              <a:defRPr sz="2000"/>
            </a:lvl2pPr>
            <a:lvl3pPr marL="0" indent="286984" algn="ctr">
              <a:spcBef>
                <a:spcPts val="0"/>
              </a:spcBef>
              <a:buSzTx/>
              <a:buNone/>
              <a:defRPr sz="2000"/>
            </a:lvl3pPr>
            <a:lvl4pPr marL="0" indent="430477" algn="ctr">
              <a:spcBef>
                <a:spcPts val="0"/>
              </a:spcBef>
              <a:buSzTx/>
              <a:buNone/>
              <a:defRPr sz="2000"/>
            </a:lvl4pPr>
            <a:lvl5pPr marL="0" indent="573969" algn="ctr">
              <a:spcBef>
                <a:spcPts val="0"/>
              </a:spcBef>
              <a:buSzTx/>
              <a:buNone/>
              <a:defRPr sz="2000"/>
            </a:lvl5pPr>
          </a:lstStyle>
          <a:p>
            <a:r>
              <a:t>Body Level One</a:t>
            </a:r>
          </a:p>
          <a:p>
            <a:pPr lvl="1"/>
            <a:r>
              <a:t>Body Level Two</a:t>
            </a:r>
          </a:p>
          <a:p>
            <a:pPr lvl="2"/>
            <a:r>
              <a:t>Body Level Three</a:t>
            </a:r>
          </a:p>
          <a:p>
            <a:pPr lvl="3"/>
            <a:r>
              <a:t>Body Level Four</a:t>
            </a:r>
          </a:p>
          <a:p>
            <a:pPr lvl="4"/>
            <a:r>
              <a:t>Body Level Five</a:t>
            </a:r>
          </a:p>
        </p:txBody>
      </p:sp>
      <p:sp>
        <p:nvSpPr>
          <p:cNvPr id="45" name="Shape 4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96512272"/>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Shape 52"/>
          <p:cNvSpPr>
            <a:spLocks noGrp="1"/>
          </p:cNvSpPr>
          <p:nvPr>
            <p:ph type="title"/>
          </p:nvPr>
        </p:nvSpPr>
        <p:spPr>
          <a:prstGeom prst="rect">
            <a:avLst/>
          </a:prstGeom>
        </p:spPr>
        <p:txBody>
          <a:bodyPr/>
          <a:lstStyle/>
          <a:p>
            <a:r>
              <a:t>Title Text</a:t>
            </a:r>
          </a:p>
        </p:txBody>
      </p:sp>
      <p:sp>
        <p:nvSpPr>
          <p:cNvPr id="53" name="Shape 5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59064041"/>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p>
            <a:r>
              <a:t>Title Text</a:t>
            </a:r>
          </a:p>
        </p:txBody>
      </p:sp>
      <p:sp>
        <p:nvSpPr>
          <p:cNvPr id="61" name="Shape 6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2" name="Shape 6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7054474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Bullets &amp; Photo">
    <p:spTree>
      <p:nvGrpSpPr>
        <p:cNvPr id="1" name=""/>
        <p:cNvGrpSpPr/>
        <p:nvPr/>
      </p:nvGrpSpPr>
      <p:grpSpPr>
        <a:xfrm>
          <a:off x="0" y="0"/>
          <a:ext cx="0" cy="0"/>
          <a:chOff x="0" y="0"/>
          <a:chExt cx="0" cy="0"/>
        </a:xfrm>
      </p:grpSpPr>
      <p:sp>
        <p:nvSpPr>
          <p:cNvPr id="69" name="Shape 69"/>
          <p:cNvSpPr>
            <a:spLocks noGrp="1"/>
          </p:cNvSpPr>
          <p:nvPr>
            <p:ph type="pic" sz="half" idx="13"/>
          </p:nvPr>
        </p:nvSpPr>
        <p:spPr>
          <a:xfrm>
            <a:off x="4723805" y="1372940"/>
            <a:ext cx="3750469" cy="3315146"/>
          </a:xfrm>
          <a:prstGeom prst="rect">
            <a:avLst/>
          </a:prstGeom>
        </p:spPr>
        <p:txBody>
          <a:bodyPr lIns="57396" tIns="28698" rIns="57396" bIns="28698" anchor="t">
            <a:noAutofit/>
          </a:bodyPr>
          <a:lstStyle/>
          <a:p>
            <a:endParaRPr/>
          </a:p>
        </p:txBody>
      </p:sp>
      <p:sp>
        <p:nvSpPr>
          <p:cNvPr id="70" name="Shape 70"/>
          <p:cNvSpPr>
            <a:spLocks noGrp="1"/>
          </p:cNvSpPr>
          <p:nvPr>
            <p:ph type="title"/>
          </p:nvPr>
        </p:nvSpPr>
        <p:spPr>
          <a:prstGeom prst="rect">
            <a:avLst/>
          </a:prstGeom>
        </p:spPr>
        <p:txBody>
          <a:bodyPr/>
          <a:lstStyle/>
          <a:p>
            <a:r>
              <a:t>Title Text</a:t>
            </a:r>
          </a:p>
        </p:txBody>
      </p:sp>
      <p:sp>
        <p:nvSpPr>
          <p:cNvPr id="71" name="Shape 71"/>
          <p:cNvSpPr>
            <a:spLocks noGrp="1"/>
          </p:cNvSpPr>
          <p:nvPr>
            <p:ph type="body" sz="half" idx="1"/>
          </p:nvPr>
        </p:nvSpPr>
        <p:spPr>
          <a:xfrm>
            <a:off x="669726" y="1372940"/>
            <a:ext cx="3750469" cy="3315146"/>
          </a:xfrm>
          <a:prstGeom prst="rect">
            <a:avLst/>
          </a:prstGeom>
        </p:spPr>
        <p:txBody>
          <a:bodyPr/>
          <a:lstStyle>
            <a:lvl1pPr marL="215238" indent="-215238">
              <a:spcBef>
                <a:spcPts val="2009"/>
              </a:spcBef>
              <a:defRPr sz="1800"/>
            </a:lvl1pPr>
            <a:lvl2pPr marL="430477" indent="-215238">
              <a:spcBef>
                <a:spcPts val="2009"/>
              </a:spcBef>
              <a:defRPr sz="1800"/>
            </a:lvl2pPr>
            <a:lvl3pPr marL="645715" indent="-215238">
              <a:spcBef>
                <a:spcPts val="2009"/>
              </a:spcBef>
              <a:defRPr sz="1800"/>
            </a:lvl3pPr>
            <a:lvl4pPr marL="860953" indent="-215238">
              <a:spcBef>
                <a:spcPts val="2009"/>
              </a:spcBef>
              <a:defRPr sz="1800"/>
            </a:lvl4pPr>
            <a:lvl5pPr marL="1076192" indent="-215238">
              <a:spcBef>
                <a:spcPts val="2009"/>
              </a:spcBef>
              <a:defRPr sz="1800"/>
            </a:lvl5pPr>
          </a:lstStyle>
          <a:p>
            <a:r>
              <a:t>Body Level One</a:t>
            </a:r>
          </a:p>
          <a:p>
            <a:pPr lvl="1"/>
            <a:r>
              <a:t>Body Level Two</a:t>
            </a:r>
          </a:p>
          <a:p>
            <a:pPr lvl="2"/>
            <a:r>
              <a:t>Body Level Three</a:t>
            </a:r>
          </a:p>
          <a:p>
            <a:pPr lvl="3"/>
            <a:r>
              <a:t>Body Level Four</a:t>
            </a:r>
          </a:p>
          <a:p>
            <a:pPr lvl="4"/>
            <a:r>
              <a:t>Body Level Five</a:t>
            </a:r>
          </a:p>
        </p:txBody>
      </p:sp>
      <p:sp>
        <p:nvSpPr>
          <p:cNvPr id="72" name="Shape 7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1792290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Bullets">
    <p:spTree>
      <p:nvGrpSpPr>
        <p:cNvPr id="1" name=""/>
        <p:cNvGrpSpPr/>
        <p:nvPr/>
      </p:nvGrpSpPr>
      <p:grpSpPr>
        <a:xfrm>
          <a:off x="0" y="0"/>
          <a:ext cx="0" cy="0"/>
          <a:chOff x="0" y="0"/>
          <a:chExt cx="0" cy="0"/>
        </a:xfrm>
      </p:grpSpPr>
      <p:sp>
        <p:nvSpPr>
          <p:cNvPr id="79" name="Shape 79"/>
          <p:cNvSpPr>
            <a:spLocks noGrp="1"/>
          </p:cNvSpPr>
          <p:nvPr>
            <p:ph type="body" idx="1"/>
          </p:nvPr>
        </p:nvSpPr>
        <p:spPr>
          <a:xfrm>
            <a:off x="669727" y="669727"/>
            <a:ext cx="7804547" cy="380404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0" name="Shape 8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6961322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481252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reserve="1">
  <p:cSld name="Photo - 3 Up">
    <p:spTree>
      <p:nvGrpSpPr>
        <p:cNvPr id="1" name=""/>
        <p:cNvGrpSpPr/>
        <p:nvPr/>
      </p:nvGrpSpPr>
      <p:grpSpPr>
        <a:xfrm>
          <a:off x="0" y="0"/>
          <a:ext cx="0" cy="0"/>
          <a:chOff x="0" y="0"/>
          <a:chExt cx="0" cy="0"/>
        </a:xfrm>
      </p:grpSpPr>
      <p:sp>
        <p:nvSpPr>
          <p:cNvPr id="87" name="Shape 87"/>
          <p:cNvSpPr>
            <a:spLocks noGrp="1"/>
          </p:cNvSpPr>
          <p:nvPr>
            <p:ph type="pic" sz="quarter" idx="13"/>
          </p:nvPr>
        </p:nvSpPr>
        <p:spPr>
          <a:xfrm>
            <a:off x="4723805" y="2685603"/>
            <a:ext cx="3750469" cy="1989088"/>
          </a:xfrm>
          <a:prstGeom prst="rect">
            <a:avLst/>
          </a:prstGeom>
        </p:spPr>
        <p:txBody>
          <a:bodyPr lIns="57396" tIns="28698" rIns="57396" bIns="28698" anchor="t">
            <a:noAutofit/>
          </a:bodyPr>
          <a:lstStyle/>
          <a:p>
            <a:endParaRPr/>
          </a:p>
        </p:txBody>
      </p:sp>
      <p:sp>
        <p:nvSpPr>
          <p:cNvPr id="88" name="Shape 88"/>
          <p:cNvSpPr>
            <a:spLocks noGrp="1"/>
          </p:cNvSpPr>
          <p:nvPr>
            <p:ph type="pic" sz="quarter" idx="14"/>
          </p:nvPr>
        </p:nvSpPr>
        <p:spPr>
          <a:xfrm>
            <a:off x="4728177" y="468809"/>
            <a:ext cx="3750469" cy="1989088"/>
          </a:xfrm>
          <a:prstGeom prst="rect">
            <a:avLst/>
          </a:prstGeom>
        </p:spPr>
        <p:txBody>
          <a:bodyPr lIns="57396" tIns="28698" rIns="57396" bIns="28698" anchor="t">
            <a:noAutofit/>
          </a:bodyPr>
          <a:lstStyle/>
          <a:p>
            <a:endParaRPr/>
          </a:p>
        </p:txBody>
      </p:sp>
      <p:sp>
        <p:nvSpPr>
          <p:cNvPr id="89" name="Shape 89"/>
          <p:cNvSpPr>
            <a:spLocks noGrp="1"/>
          </p:cNvSpPr>
          <p:nvPr>
            <p:ph type="pic" sz="half" idx="15"/>
          </p:nvPr>
        </p:nvSpPr>
        <p:spPr>
          <a:xfrm>
            <a:off x="669726" y="468809"/>
            <a:ext cx="3750469" cy="4205883"/>
          </a:xfrm>
          <a:prstGeom prst="rect">
            <a:avLst/>
          </a:prstGeom>
        </p:spPr>
        <p:txBody>
          <a:bodyPr lIns="57396" tIns="28698" rIns="57396" bIns="28698" anchor="t">
            <a:noAutofit/>
          </a:bodyPr>
          <a:lstStyle/>
          <a:p>
            <a:endParaRPr/>
          </a:p>
        </p:txBody>
      </p:sp>
      <p:sp>
        <p:nvSpPr>
          <p:cNvPr id="90" name="Shape 9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46795156"/>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reserve="1">
  <p:cSld name="Quote">
    <p:spTree>
      <p:nvGrpSpPr>
        <p:cNvPr id="1" name=""/>
        <p:cNvGrpSpPr/>
        <p:nvPr/>
      </p:nvGrpSpPr>
      <p:grpSpPr>
        <a:xfrm>
          <a:off x="0" y="0"/>
          <a:ext cx="0" cy="0"/>
          <a:chOff x="0" y="0"/>
          <a:chExt cx="0" cy="0"/>
        </a:xfrm>
      </p:grpSpPr>
      <p:sp>
        <p:nvSpPr>
          <p:cNvPr id="97" name="Shape 97"/>
          <p:cNvSpPr>
            <a:spLocks noGrp="1"/>
          </p:cNvSpPr>
          <p:nvPr>
            <p:ph type="body" sz="quarter" idx="13"/>
          </p:nvPr>
        </p:nvSpPr>
        <p:spPr>
          <a:xfrm>
            <a:off x="892969" y="3355330"/>
            <a:ext cx="7358063" cy="295229"/>
          </a:xfrm>
          <a:prstGeom prst="rect">
            <a:avLst/>
          </a:prstGeom>
        </p:spPr>
        <p:txBody>
          <a:bodyPr anchor="t">
            <a:spAutoFit/>
          </a:bodyPr>
          <a:lstStyle>
            <a:lvl1pPr marL="0" indent="0" algn="ctr">
              <a:spcBef>
                <a:spcPts val="0"/>
              </a:spcBef>
              <a:buSzTx/>
              <a:buNone/>
              <a:defRPr sz="1500"/>
            </a:lvl1pPr>
          </a:lstStyle>
          <a:p>
            <a:r>
              <a:t>–Johnny Appleseed</a:t>
            </a:r>
          </a:p>
        </p:txBody>
      </p:sp>
      <p:sp>
        <p:nvSpPr>
          <p:cNvPr id="98" name="Shape 98"/>
          <p:cNvSpPr>
            <a:spLocks noGrp="1"/>
          </p:cNvSpPr>
          <p:nvPr>
            <p:ph type="body" sz="quarter" idx="14"/>
          </p:nvPr>
        </p:nvSpPr>
        <p:spPr>
          <a:xfrm>
            <a:off x="892969" y="2214243"/>
            <a:ext cx="7358063" cy="433729"/>
          </a:xfrm>
          <a:prstGeom prst="rect">
            <a:avLst/>
          </a:prstGeom>
        </p:spPr>
        <p:txBody>
          <a:bodyPr>
            <a:spAutoFit/>
          </a:bodyPr>
          <a:lstStyle>
            <a:lvl1pPr marL="0" indent="0" algn="ctr">
              <a:spcBef>
                <a:spcPts val="0"/>
              </a:spcBef>
              <a:buSzTx/>
              <a:buNone/>
              <a:defRPr sz="2400"/>
            </a:lvl1pPr>
          </a:lstStyle>
          <a:p>
            <a:r>
              <a:t>“Type a quote here.” </a:t>
            </a:r>
          </a:p>
        </p:txBody>
      </p:sp>
      <p:sp>
        <p:nvSpPr>
          <p:cNvPr id="99" name="Shape 9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95040841"/>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reserve="1">
  <p:cSld name="Photo">
    <p:spTree>
      <p:nvGrpSpPr>
        <p:cNvPr id="1" name=""/>
        <p:cNvGrpSpPr/>
        <p:nvPr/>
      </p:nvGrpSpPr>
      <p:grpSpPr>
        <a:xfrm>
          <a:off x="0" y="0"/>
          <a:ext cx="0" cy="0"/>
          <a:chOff x="0" y="0"/>
          <a:chExt cx="0" cy="0"/>
        </a:xfrm>
      </p:grpSpPr>
      <p:sp>
        <p:nvSpPr>
          <p:cNvPr id="106" name="Shape 106"/>
          <p:cNvSpPr>
            <a:spLocks noGrp="1"/>
          </p:cNvSpPr>
          <p:nvPr>
            <p:ph type="pic" idx="13"/>
          </p:nvPr>
        </p:nvSpPr>
        <p:spPr>
          <a:xfrm>
            <a:off x="0" y="0"/>
            <a:ext cx="9144000" cy="5143500"/>
          </a:xfrm>
          <a:prstGeom prst="rect">
            <a:avLst/>
          </a:prstGeom>
        </p:spPr>
        <p:txBody>
          <a:bodyPr lIns="57396" tIns="28698" rIns="57396" bIns="28698" anchor="t">
            <a:noAutofit/>
          </a:bodyPr>
          <a:lstStyle/>
          <a:p>
            <a:endParaRPr/>
          </a:p>
        </p:txBody>
      </p:sp>
      <p:sp>
        <p:nvSpPr>
          <p:cNvPr id="107" name="Shape 10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6408296"/>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Blank copy 1">
    <p:spTree>
      <p:nvGrpSpPr>
        <p:cNvPr id="1" name=""/>
        <p:cNvGrpSpPr/>
        <p:nvPr/>
      </p:nvGrpSpPr>
      <p:grpSpPr>
        <a:xfrm>
          <a:off x="0" y="0"/>
          <a:ext cx="0" cy="0"/>
          <a:chOff x="0" y="0"/>
          <a:chExt cx="0" cy="0"/>
        </a:xfrm>
      </p:grpSpPr>
      <p:sp>
        <p:nvSpPr>
          <p:cNvPr id="128" name="Shape 128"/>
          <p:cNvSpPr>
            <a:spLocks noGrp="1"/>
          </p:cNvSpPr>
          <p:nvPr>
            <p:ph type="title"/>
          </p:nvPr>
        </p:nvSpPr>
        <p:spPr>
          <a:xfrm>
            <a:off x="669727" y="234405"/>
            <a:ext cx="7804547" cy="406629"/>
          </a:xfrm>
          <a:prstGeom prst="rect">
            <a:avLst/>
          </a:prstGeom>
        </p:spPr>
        <p:txBody>
          <a:bodyPr/>
          <a:lstStyle/>
          <a:p>
            <a:r>
              <a:t>Title Text</a:t>
            </a:r>
          </a:p>
        </p:txBody>
      </p:sp>
      <p:pic>
        <p:nvPicPr>
          <p:cNvPr id="129" name="Picture 128"/>
          <p:cNvPicPr>
            <a:picLocks/>
          </p:cNvPicPr>
          <p:nvPr/>
        </p:nvPicPr>
        <p:blipFill>
          <a:blip r:embed="rId2">
            <a:extLst/>
          </a:blip>
          <a:stretch>
            <a:fillRect/>
          </a:stretch>
        </p:blipFill>
        <p:spPr>
          <a:xfrm>
            <a:off x="38782" y="849928"/>
            <a:ext cx="4525727" cy="3868328"/>
          </a:xfrm>
          <a:prstGeom prst="rect">
            <a:avLst/>
          </a:prstGeom>
        </p:spPr>
      </p:pic>
      <p:pic>
        <p:nvPicPr>
          <p:cNvPr id="131" name="Picture 130"/>
          <p:cNvPicPr>
            <a:picLocks/>
          </p:cNvPicPr>
          <p:nvPr/>
        </p:nvPicPr>
        <p:blipFill>
          <a:blip r:embed="rId3">
            <a:extLst/>
          </a:blip>
          <a:stretch>
            <a:fillRect/>
          </a:stretch>
        </p:blipFill>
        <p:spPr>
          <a:xfrm>
            <a:off x="4660050" y="849928"/>
            <a:ext cx="4445168" cy="3868328"/>
          </a:xfrm>
          <a:prstGeom prst="rect">
            <a:avLst/>
          </a:prstGeom>
        </p:spPr>
      </p:pic>
      <p:sp>
        <p:nvSpPr>
          <p:cNvPr id="133" name="Shape 133"/>
          <p:cNvSpPr>
            <a:spLocks noGrp="1"/>
          </p:cNvSpPr>
          <p:nvPr>
            <p:ph type="body" sz="quarter" idx="1"/>
          </p:nvPr>
        </p:nvSpPr>
        <p:spPr>
          <a:xfrm>
            <a:off x="503942" y="952857"/>
            <a:ext cx="3693181" cy="48731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4" name="Shape 13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7130793"/>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Blank copy">
    <p:spTree>
      <p:nvGrpSpPr>
        <p:cNvPr id="1" name=""/>
        <p:cNvGrpSpPr/>
        <p:nvPr/>
      </p:nvGrpSpPr>
      <p:grpSpPr>
        <a:xfrm>
          <a:off x="0" y="0"/>
          <a:ext cx="0" cy="0"/>
          <a:chOff x="0" y="0"/>
          <a:chExt cx="0" cy="0"/>
        </a:xfrm>
      </p:grpSpPr>
      <p:pic>
        <p:nvPicPr>
          <p:cNvPr id="141" name="Picture 140"/>
          <p:cNvPicPr>
            <a:picLocks/>
          </p:cNvPicPr>
          <p:nvPr/>
        </p:nvPicPr>
        <p:blipFill>
          <a:blip r:embed="rId2">
            <a:extLst/>
          </a:blip>
          <a:stretch>
            <a:fillRect/>
          </a:stretch>
        </p:blipFill>
        <p:spPr>
          <a:xfrm>
            <a:off x="1083936" y="692208"/>
            <a:ext cx="6976128" cy="4066590"/>
          </a:xfrm>
          <a:prstGeom prst="rect">
            <a:avLst/>
          </a:prstGeom>
        </p:spPr>
      </p:pic>
      <p:sp>
        <p:nvSpPr>
          <p:cNvPr id="143" name="Shape 143"/>
          <p:cNvSpPr>
            <a:spLocks noGrp="1"/>
          </p:cNvSpPr>
          <p:nvPr>
            <p:ph type="title"/>
          </p:nvPr>
        </p:nvSpPr>
        <p:spPr>
          <a:xfrm>
            <a:off x="669727" y="234405"/>
            <a:ext cx="7804547" cy="406629"/>
          </a:xfrm>
          <a:prstGeom prst="rect">
            <a:avLst/>
          </a:prstGeom>
        </p:spPr>
        <p:txBody>
          <a:bodyPr/>
          <a:lstStyle/>
          <a:p>
            <a:r>
              <a:t>Title Text</a:t>
            </a:r>
          </a:p>
        </p:txBody>
      </p:sp>
      <p:sp>
        <p:nvSpPr>
          <p:cNvPr id="144" name="Shape 144"/>
          <p:cNvSpPr>
            <a:spLocks noGrp="1"/>
          </p:cNvSpPr>
          <p:nvPr>
            <p:ph type="body" sz="quarter" idx="1"/>
          </p:nvPr>
        </p:nvSpPr>
        <p:spPr>
          <a:xfrm>
            <a:off x="1261709" y="792083"/>
            <a:ext cx="6638442" cy="58085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 name="Shape 14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01707067"/>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reserve="1">
  <p:cSld name="Blank copy 2">
    <p:spTree>
      <p:nvGrpSpPr>
        <p:cNvPr id="1" name=""/>
        <p:cNvGrpSpPr/>
        <p:nvPr/>
      </p:nvGrpSpPr>
      <p:grpSpPr>
        <a:xfrm>
          <a:off x="0" y="0"/>
          <a:ext cx="0" cy="0"/>
          <a:chOff x="0" y="0"/>
          <a:chExt cx="0" cy="0"/>
        </a:xfrm>
      </p:grpSpPr>
      <p:sp>
        <p:nvSpPr>
          <p:cNvPr id="152" name="Shape 152"/>
          <p:cNvSpPr>
            <a:spLocks noGrp="1"/>
          </p:cNvSpPr>
          <p:nvPr>
            <p:ph type="title"/>
          </p:nvPr>
        </p:nvSpPr>
        <p:spPr>
          <a:xfrm>
            <a:off x="1246567" y="234405"/>
            <a:ext cx="6650866" cy="406629"/>
          </a:xfrm>
          <a:prstGeom prst="rect">
            <a:avLst/>
          </a:prstGeom>
        </p:spPr>
        <p:txBody>
          <a:bodyPr/>
          <a:lstStyle>
            <a:lvl1pPr>
              <a:defRPr>
                <a:solidFill>
                  <a:schemeClr val="accent2">
                    <a:hueOff val="-2473792"/>
                    <a:satOff val="-50209"/>
                    <a:lumOff val="23543"/>
                  </a:schemeClr>
                </a:solidFill>
              </a:defRPr>
            </a:lvl1pPr>
          </a:lstStyle>
          <a:p>
            <a:r>
              <a:t>Title Text</a:t>
            </a:r>
          </a:p>
        </p:txBody>
      </p:sp>
      <p:sp>
        <p:nvSpPr>
          <p:cNvPr id="153" name="Shape 15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3068255"/>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reserve="1">
  <p:cSld name="Blank copy 3">
    <p:spTree>
      <p:nvGrpSpPr>
        <p:cNvPr id="1" name=""/>
        <p:cNvGrpSpPr/>
        <p:nvPr/>
      </p:nvGrpSpPr>
      <p:grpSpPr>
        <a:xfrm>
          <a:off x="0" y="0"/>
          <a:ext cx="0" cy="0"/>
          <a:chOff x="0" y="0"/>
          <a:chExt cx="0" cy="0"/>
        </a:xfrm>
      </p:grpSpPr>
      <p:sp>
        <p:nvSpPr>
          <p:cNvPr id="160" name="Shape 160"/>
          <p:cNvSpPr>
            <a:spLocks noGrp="1"/>
          </p:cNvSpPr>
          <p:nvPr>
            <p:ph type="title"/>
          </p:nvPr>
        </p:nvSpPr>
        <p:spPr>
          <a:xfrm>
            <a:off x="1246567" y="234405"/>
            <a:ext cx="6650866" cy="406629"/>
          </a:xfrm>
          <a:prstGeom prst="rect">
            <a:avLst/>
          </a:prstGeom>
        </p:spPr>
        <p:txBody>
          <a:bodyPr/>
          <a:lstStyle>
            <a:lvl1pPr>
              <a:defRPr>
                <a:solidFill>
                  <a:schemeClr val="accent2">
                    <a:hueOff val="-2473792"/>
                    <a:satOff val="-50209"/>
                    <a:lumOff val="23543"/>
                  </a:schemeClr>
                </a:solidFill>
              </a:defRPr>
            </a:lvl1pPr>
          </a:lstStyle>
          <a:p>
            <a:r>
              <a:t>Title Text</a:t>
            </a:r>
          </a:p>
        </p:txBody>
      </p:sp>
      <p:sp>
        <p:nvSpPr>
          <p:cNvPr id="161" name="Shape 16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26113958"/>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reserve="1">
  <p:cSld name="1_Title &amp; Subtitle">
    <p:spTree>
      <p:nvGrpSpPr>
        <p:cNvPr id="1" name=""/>
        <p:cNvGrpSpPr/>
        <p:nvPr/>
      </p:nvGrpSpPr>
      <p:grpSpPr>
        <a:xfrm>
          <a:off x="0" y="0"/>
          <a:ext cx="0" cy="0"/>
          <a:chOff x="0" y="0"/>
          <a:chExt cx="0" cy="0"/>
        </a:xfrm>
      </p:grpSpPr>
      <p:sp>
        <p:nvSpPr>
          <p:cNvPr id="168" name="Shape 168"/>
          <p:cNvSpPr>
            <a:spLocks noGrp="1"/>
          </p:cNvSpPr>
          <p:nvPr>
            <p:ph type="title"/>
          </p:nvPr>
        </p:nvSpPr>
        <p:spPr>
          <a:xfrm>
            <a:off x="892969" y="863947"/>
            <a:ext cx="7358063" cy="1741289"/>
          </a:xfrm>
          <a:prstGeom prst="rect">
            <a:avLst/>
          </a:prstGeom>
        </p:spPr>
        <p:txBody>
          <a:bodyPr anchor="b"/>
          <a:lstStyle/>
          <a:p>
            <a:r>
              <a:t>Title Text</a:t>
            </a:r>
          </a:p>
        </p:txBody>
      </p:sp>
      <p:sp>
        <p:nvSpPr>
          <p:cNvPr id="169" name="Shape 169"/>
          <p:cNvSpPr>
            <a:spLocks noGrp="1"/>
          </p:cNvSpPr>
          <p:nvPr>
            <p:ph type="body" sz="quarter" idx="1"/>
          </p:nvPr>
        </p:nvSpPr>
        <p:spPr>
          <a:xfrm>
            <a:off x="892969" y="2652117"/>
            <a:ext cx="7358063" cy="596057"/>
          </a:xfrm>
          <a:prstGeom prst="rect">
            <a:avLst/>
          </a:prstGeom>
        </p:spPr>
        <p:txBody>
          <a:bodyPr anchor="t"/>
          <a:lstStyle>
            <a:lvl1pPr marL="0" indent="0" algn="ctr">
              <a:spcBef>
                <a:spcPts val="0"/>
              </a:spcBef>
              <a:buSzTx/>
              <a:buNone/>
              <a:defRPr sz="2000"/>
            </a:lvl1pPr>
            <a:lvl2pPr marL="0" indent="143492" algn="ctr">
              <a:spcBef>
                <a:spcPts val="0"/>
              </a:spcBef>
              <a:buSzTx/>
              <a:buNone/>
              <a:defRPr sz="2000"/>
            </a:lvl2pPr>
            <a:lvl3pPr marL="0" indent="286984" algn="ctr">
              <a:spcBef>
                <a:spcPts val="0"/>
              </a:spcBef>
              <a:buSzTx/>
              <a:buNone/>
              <a:defRPr sz="2000"/>
            </a:lvl3pPr>
            <a:lvl4pPr marL="0" indent="430477" algn="ctr">
              <a:spcBef>
                <a:spcPts val="0"/>
              </a:spcBef>
              <a:buSzTx/>
              <a:buNone/>
              <a:defRPr sz="2000"/>
            </a:lvl4pPr>
            <a:lvl5pPr marL="0" indent="573969" algn="ctr">
              <a:spcBef>
                <a:spcPts val="0"/>
              </a:spcBef>
              <a:buSzTx/>
              <a:buNone/>
              <a:defRPr sz="2000"/>
            </a:lvl5pPr>
          </a:lstStyle>
          <a:p>
            <a:r>
              <a:t>Body Level One</a:t>
            </a:r>
          </a:p>
          <a:p>
            <a:pPr lvl="1"/>
            <a:r>
              <a:t>Body Level Two</a:t>
            </a:r>
          </a:p>
          <a:p>
            <a:pPr lvl="2"/>
            <a:r>
              <a:t>Body Level Three</a:t>
            </a:r>
          </a:p>
          <a:p>
            <a:pPr lvl="3"/>
            <a:r>
              <a:t>Body Level Four</a:t>
            </a:r>
          </a:p>
          <a:p>
            <a:pPr lvl="4"/>
            <a:r>
              <a:t>Body Level Five</a:t>
            </a:r>
          </a:p>
        </p:txBody>
      </p:sp>
      <p:pic>
        <p:nvPicPr>
          <p:cNvPr id="170" name="AmbiataLeafScalable.pd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54874" y="4722020"/>
            <a:ext cx="475089" cy="346064"/>
          </a:xfrm>
          <a:prstGeom prst="rect">
            <a:avLst/>
          </a:prstGeom>
          <a:ln w="12700">
            <a:miter lim="400000"/>
          </a:ln>
        </p:spPr>
      </p:pic>
      <p:sp>
        <p:nvSpPr>
          <p:cNvPr id="171" name="Shape 17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96137455"/>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reserve="1">
  <p:cSld name="Blank">
    <p:spTree>
      <p:nvGrpSpPr>
        <p:cNvPr id="1" name=""/>
        <p:cNvGrpSpPr/>
        <p:nvPr/>
      </p:nvGrpSpPr>
      <p:grpSpPr>
        <a:xfrm>
          <a:off x="0" y="0"/>
          <a:ext cx="0" cy="0"/>
          <a:chOff x="0" y="0"/>
          <a:chExt cx="0" cy="0"/>
        </a:xfrm>
      </p:grpSpPr>
      <p:sp>
        <p:nvSpPr>
          <p:cNvPr id="178" name="Shape 17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9410594"/>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reserve="1">
  <p:cSld name="2_Title &amp; Subtitle">
    <p:spTree>
      <p:nvGrpSpPr>
        <p:cNvPr id="1" name=""/>
        <p:cNvGrpSpPr/>
        <p:nvPr/>
      </p:nvGrpSpPr>
      <p:grpSpPr>
        <a:xfrm>
          <a:off x="0" y="0"/>
          <a:ext cx="0" cy="0"/>
          <a:chOff x="0" y="0"/>
          <a:chExt cx="0" cy="0"/>
        </a:xfrm>
      </p:grpSpPr>
      <p:sp>
        <p:nvSpPr>
          <p:cNvPr id="185" name="Shape 185"/>
          <p:cNvSpPr>
            <a:spLocks noGrp="1"/>
          </p:cNvSpPr>
          <p:nvPr>
            <p:ph type="title"/>
          </p:nvPr>
        </p:nvSpPr>
        <p:spPr>
          <a:xfrm>
            <a:off x="892969" y="863947"/>
            <a:ext cx="7358063" cy="1741289"/>
          </a:xfrm>
          <a:prstGeom prst="rect">
            <a:avLst/>
          </a:prstGeom>
        </p:spPr>
        <p:txBody>
          <a:bodyPr anchor="b"/>
          <a:lstStyle/>
          <a:p>
            <a:r>
              <a:t>Title Text</a:t>
            </a:r>
          </a:p>
        </p:txBody>
      </p:sp>
      <p:sp>
        <p:nvSpPr>
          <p:cNvPr id="186" name="Shape 186"/>
          <p:cNvSpPr>
            <a:spLocks noGrp="1"/>
          </p:cNvSpPr>
          <p:nvPr>
            <p:ph type="body" sz="quarter" idx="1"/>
          </p:nvPr>
        </p:nvSpPr>
        <p:spPr>
          <a:xfrm>
            <a:off x="892969" y="2652117"/>
            <a:ext cx="7358063" cy="596057"/>
          </a:xfrm>
          <a:prstGeom prst="rect">
            <a:avLst/>
          </a:prstGeom>
        </p:spPr>
        <p:txBody>
          <a:bodyPr anchor="t"/>
          <a:lstStyle>
            <a:lvl1pPr marL="0" indent="0" algn="ctr">
              <a:spcBef>
                <a:spcPts val="0"/>
              </a:spcBef>
              <a:buSzTx/>
              <a:buNone/>
              <a:defRPr sz="2000"/>
            </a:lvl1pPr>
            <a:lvl2pPr marL="0" indent="143492" algn="ctr">
              <a:spcBef>
                <a:spcPts val="0"/>
              </a:spcBef>
              <a:buSzTx/>
              <a:buNone/>
              <a:defRPr sz="2000"/>
            </a:lvl2pPr>
            <a:lvl3pPr marL="0" indent="286984" algn="ctr">
              <a:spcBef>
                <a:spcPts val="0"/>
              </a:spcBef>
              <a:buSzTx/>
              <a:buNone/>
              <a:defRPr sz="2000"/>
            </a:lvl3pPr>
            <a:lvl4pPr marL="0" indent="430477" algn="ctr">
              <a:spcBef>
                <a:spcPts val="0"/>
              </a:spcBef>
              <a:buSzTx/>
              <a:buNone/>
              <a:defRPr sz="2000"/>
            </a:lvl4pPr>
            <a:lvl5pPr marL="0" indent="573969" algn="ctr">
              <a:spcBef>
                <a:spcPts val="0"/>
              </a:spcBef>
              <a:buSzTx/>
              <a:buNone/>
              <a:defRPr sz="2000"/>
            </a:lvl5pPr>
          </a:lstStyle>
          <a:p>
            <a:r>
              <a:t>Body Level One</a:t>
            </a:r>
          </a:p>
          <a:p>
            <a:pPr lvl="1"/>
            <a:r>
              <a:t>Body Level Two</a:t>
            </a:r>
          </a:p>
          <a:p>
            <a:pPr lvl="2"/>
            <a:r>
              <a:t>Body Level Three</a:t>
            </a:r>
          </a:p>
          <a:p>
            <a:pPr lvl="3"/>
            <a:r>
              <a:t>Body Level Four</a:t>
            </a:r>
          </a:p>
          <a:p>
            <a:pPr lvl="4"/>
            <a:r>
              <a:t>Body Level Five</a:t>
            </a:r>
          </a:p>
        </p:txBody>
      </p:sp>
      <p:sp>
        <p:nvSpPr>
          <p:cNvPr id="187" name="Shape 18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8929627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8"/>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8"/>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92886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reserve="1">
  <p:cSld name="1_Blank">
    <p:spTree>
      <p:nvGrpSpPr>
        <p:cNvPr id="1" name=""/>
        <p:cNvGrpSpPr/>
        <p:nvPr/>
      </p:nvGrpSpPr>
      <p:grpSpPr>
        <a:xfrm>
          <a:off x="0" y="0"/>
          <a:ext cx="0" cy="0"/>
          <a:chOff x="0" y="0"/>
          <a:chExt cx="0" cy="0"/>
        </a:xfrm>
      </p:grpSpPr>
      <p:pic>
        <p:nvPicPr>
          <p:cNvPr id="194" name="whois-bg.jpg"/>
          <p:cNvPicPr>
            <a:picLocks noChangeAspect="1"/>
          </p:cNvPicPr>
          <p:nvPr/>
        </p:nvPicPr>
        <p:blipFill>
          <a:blip r:embed="rId2">
            <a:alphaModFix amt="30000"/>
            <a:extLst/>
          </a:blip>
          <a:stretch>
            <a:fillRect/>
          </a:stretch>
        </p:blipFill>
        <p:spPr>
          <a:xfrm>
            <a:off x="0" y="1779"/>
            <a:ext cx="7109840" cy="5235818"/>
          </a:xfrm>
          <a:prstGeom prst="rect">
            <a:avLst/>
          </a:prstGeom>
          <a:ln w="12700">
            <a:miter lim="400000"/>
          </a:ln>
        </p:spPr>
      </p:pic>
      <p:sp>
        <p:nvSpPr>
          <p:cNvPr id="195" name="Shape 19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96789256"/>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reserve="1">
  <p:cSld name="2_Blank">
    <p:spTree>
      <p:nvGrpSpPr>
        <p:cNvPr id="1" name=""/>
        <p:cNvGrpSpPr/>
        <p:nvPr/>
      </p:nvGrpSpPr>
      <p:grpSpPr>
        <a:xfrm>
          <a:off x="0" y="0"/>
          <a:ext cx="0" cy="0"/>
          <a:chOff x="0" y="0"/>
          <a:chExt cx="0" cy="0"/>
        </a:xfrm>
      </p:grpSpPr>
      <p:pic>
        <p:nvPicPr>
          <p:cNvPr id="202" name="whois-bg.jpg"/>
          <p:cNvPicPr>
            <a:picLocks noChangeAspect="1"/>
          </p:cNvPicPr>
          <p:nvPr/>
        </p:nvPicPr>
        <p:blipFill>
          <a:blip r:embed="rId2">
            <a:alphaModFix amt="20000"/>
            <a:extLst/>
          </a:blip>
          <a:stretch>
            <a:fillRect/>
          </a:stretch>
        </p:blipFill>
        <p:spPr>
          <a:xfrm>
            <a:off x="0" y="1779"/>
            <a:ext cx="7109840" cy="5235818"/>
          </a:xfrm>
          <a:prstGeom prst="rect">
            <a:avLst/>
          </a:prstGeom>
          <a:ln w="12700">
            <a:miter lim="400000"/>
          </a:ln>
        </p:spPr>
      </p:pic>
      <p:sp>
        <p:nvSpPr>
          <p:cNvPr id="203" name="Shape 20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3665589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4"/>
            <a:ext cx="4040188" cy="479822"/>
          </a:xfrm>
        </p:spPr>
        <p:txBody>
          <a:bodyPr anchor="b">
            <a:no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7"/>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70" y="1008054"/>
            <a:ext cx="4041775"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70"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5484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9" y="1011543"/>
            <a:ext cx="2442633" cy="3394472"/>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2" y="1011543"/>
            <a:ext cx="2442633" cy="3394472"/>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6" y="1011543"/>
            <a:ext cx="2442633" cy="3394472"/>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06196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3" y="3127084"/>
            <a:ext cx="1797050" cy="340940"/>
          </a:xfrm>
        </p:spPr>
        <p:txBody>
          <a:bodyPr>
            <a:noAutofit/>
          </a:bodyPr>
          <a:lstStyle>
            <a:lvl1pPr marL="0" indent="0" algn="ctr">
              <a:buNone/>
              <a:defRPr sz="1400">
                <a:solidFill>
                  <a:schemeClr val="bg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8" y="3127084"/>
            <a:ext cx="1797050" cy="340940"/>
          </a:xfrm>
        </p:spPr>
        <p:txBody>
          <a:bodyPr>
            <a:noAutofit/>
          </a:bodyPr>
          <a:lstStyle>
            <a:lvl1pPr marL="0" indent="0" algn="ctr">
              <a:buNone/>
              <a:defRPr sz="1400">
                <a:solidFill>
                  <a:schemeClr val="bg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6" y="3127084"/>
            <a:ext cx="1797050" cy="340940"/>
          </a:xfrm>
        </p:spPr>
        <p:txBody>
          <a:bodyPr>
            <a:noAutofit/>
          </a:bodyPr>
          <a:lstStyle>
            <a:lvl1pPr marL="0" indent="0" algn="ctr">
              <a:buNone/>
              <a:defRPr sz="1400">
                <a:solidFill>
                  <a:schemeClr val="bg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6" y="3127084"/>
            <a:ext cx="1797050" cy="340940"/>
          </a:xfrm>
        </p:spPr>
        <p:txBody>
          <a:bodyPr>
            <a:noAutofit/>
          </a:bodyPr>
          <a:lstStyle>
            <a:lvl1pPr marL="0" indent="0" algn="ctr">
              <a:buNone/>
              <a:defRPr sz="1400">
                <a:solidFill>
                  <a:schemeClr val="bg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3"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8"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6"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6"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82227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8"/>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8"/>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8"/>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3"/>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3"/>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3"/>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1049495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theme" Target="../theme/theme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3"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8101439" y="4706911"/>
            <a:ext cx="443363" cy="265064"/>
          </a:xfrm>
          <a:prstGeom prst="rect">
            <a:avLst/>
          </a:prstGeom>
        </p:spPr>
      </p:pic>
    </p:spTree>
    <p:extLst>
      <p:ext uri="{BB962C8B-B14F-4D97-AF65-F5344CB8AC3E}">
        <p14:creationId xmlns:p14="http://schemas.microsoft.com/office/powerpoint/2010/main" val="33964664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675" r:id="rId25"/>
    <p:sldLayoutId id="2147483692" r:id="rId26"/>
    <p:sldLayoutId id="2147483679" r:id="rId27"/>
    <p:sldLayoutId id="2147483689" r:id="rId28"/>
    <p:sldLayoutId id="2147483690" r:id="rId29"/>
    <p:sldLayoutId id="2147483691" r:id="rId30"/>
    <p:sldLayoutId id="2147483687" r:id="rId31"/>
  </p:sldLayoutIdLst>
  <p:txStyles>
    <p:titleStyle>
      <a:lvl1pPr algn="l" defTabSz="457189"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189"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31" indent="-285743" algn="l" defTabSz="457189"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2972" indent="-228594" algn="l" defTabSz="457189"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160" indent="-228594" algn="l" defTabSz="457189"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348" indent="-228594" algn="l" defTabSz="457189"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9727" y="234404"/>
            <a:ext cx="7804547" cy="1138535"/>
          </a:xfrm>
          <a:prstGeom prst="rect">
            <a:avLst/>
          </a:prstGeom>
          <a:ln w="12700">
            <a:miter lim="400000"/>
          </a:ln>
          <a:extLst>
            <a:ext uri="{C572A759-6A51-4108-AA02-DFA0A04FC94B}">
              <ma14:wrappingTextBoxFlag xmlns="" xmlns:ma14="http://schemas.microsoft.com/office/mac/drawingml/2011/main" val="1"/>
            </a:ext>
          </a:extLst>
        </p:spPr>
        <p:txBody>
          <a:bodyPr lIns="31887" tIns="31887" rIns="31887" bIns="31887" anchor="ctr">
            <a:normAutofit/>
          </a:bodyPr>
          <a:lstStyle/>
          <a:p>
            <a:r>
              <a:t>Title Text</a:t>
            </a:r>
          </a:p>
        </p:txBody>
      </p:sp>
      <p:pic>
        <p:nvPicPr>
          <p:cNvPr id="3" name="AmbiataLeafScalable.pdf"/>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8554874" y="4742112"/>
            <a:ext cx="475089" cy="346064"/>
          </a:xfrm>
          <a:prstGeom prst="rect">
            <a:avLst/>
          </a:prstGeom>
          <a:ln w="12700">
            <a:miter lim="400000"/>
          </a:ln>
        </p:spPr>
      </p:pic>
      <p:sp>
        <p:nvSpPr>
          <p:cNvPr id="4" name="Shape 4"/>
          <p:cNvSpPr>
            <a:spLocks noGrp="1"/>
          </p:cNvSpPr>
          <p:nvPr>
            <p:ph type="body" idx="1"/>
          </p:nvPr>
        </p:nvSpPr>
        <p:spPr>
          <a:xfrm>
            <a:off x="669727" y="1372940"/>
            <a:ext cx="7804547" cy="3315146"/>
          </a:xfrm>
          <a:prstGeom prst="rect">
            <a:avLst/>
          </a:prstGeom>
          <a:ln w="12700">
            <a:miter lim="400000"/>
          </a:ln>
          <a:extLst>
            <a:ext uri="{C572A759-6A51-4108-AA02-DFA0A04FC94B}">
              <ma14:wrappingTextBoxFlag xmlns="" xmlns:ma14="http://schemas.microsoft.com/office/mac/drawingml/2011/main" val="1"/>
            </a:ext>
          </a:extLst>
        </p:spPr>
        <p:txBody>
          <a:bodyPr lIns="31887" tIns="31887" rIns="31887" bIns="31887"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4441248" y="4878958"/>
            <a:ext cx="252574" cy="233674"/>
          </a:xfrm>
          <a:prstGeom prst="rect">
            <a:avLst/>
          </a:prstGeom>
          <a:ln w="12700">
            <a:miter lim="400000"/>
          </a:ln>
        </p:spPr>
        <p:txBody>
          <a:bodyPr wrap="none" lIns="31887" tIns="31887" rIns="31887" bIns="31887">
            <a:spAutoFit/>
          </a:bodyPr>
          <a:lstStyle>
            <a:lvl1pPr>
              <a:defRPr sz="1100"/>
            </a:lvl1pPr>
          </a:lstStyle>
          <a:p>
            <a:fld id="{86CB4B4D-7CA3-9044-876B-883B54F8677D}" type="slidenum">
              <a:t>‹#›</a:t>
            </a:fld>
            <a:endParaRPr/>
          </a:p>
        </p:txBody>
      </p:sp>
    </p:spTree>
    <p:extLst>
      <p:ext uri="{BB962C8B-B14F-4D97-AF65-F5344CB8AC3E}">
        <p14:creationId xmlns:p14="http://schemas.microsoft.com/office/powerpoint/2010/main" val="70284021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Lst>
  <p:transition spd="med"/>
  <p:txStyles>
    <p:titleStyle>
      <a:lvl1pPr marL="0" marR="0" indent="0"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1pPr>
      <a:lvl2pPr marL="0" marR="0" indent="143492"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2pPr>
      <a:lvl3pPr marL="0" marR="0" indent="286984"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3pPr>
      <a:lvl4pPr marL="0" marR="0" indent="430477"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4pPr>
      <a:lvl5pPr marL="0" marR="0" indent="573969"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5pPr>
      <a:lvl6pPr marL="0" marR="0" indent="717461"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6pPr>
      <a:lvl7pPr marL="0" marR="0" indent="860953"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7pPr>
      <a:lvl8pPr marL="0" marR="0" indent="1004446"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8pPr>
      <a:lvl9pPr marL="0" marR="0" indent="1147938" algn="ctr" defTabSz="366702"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mn-lt"/>
          <a:ea typeface="+mn-ea"/>
          <a:cs typeface="+mn-cs"/>
          <a:sym typeface="Helvetica Light"/>
        </a:defRPr>
      </a:lvl9pPr>
    </p:titleStyle>
    <p:bodyStyle>
      <a:lvl1pPr marL="279013"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1pPr>
      <a:lvl2pPr marL="558025"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2pPr>
      <a:lvl3pPr marL="837038"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3pPr>
      <a:lvl4pPr marL="1116051"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4pPr>
      <a:lvl5pPr marL="1395063"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5pPr>
      <a:lvl6pPr marL="1674076"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6pPr>
      <a:lvl7pPr marL="1953089"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7pPr>
      <a:lvl8pPr marL="2232101"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8pPr>
      <a:lvl9pPr marL="2511114" marR="0" indent="-279013" algn="l" defTabSz="366702" rtl="0" latinLnBrk="0">
        <a:lnSpc>
          <a:spcPct val="100000"/>
        </a:lnSpc>
        <a:spcBef>
          <a:spcPts val="2636"/>
        </a:spcBef>
        <a:spcAft>
          <a:spcPts val="0"/>
        </a:spcAft>
        <a:buClrTx/>
        <a:buSzPct val="75000"/>
        <a:buFontTx/>
        <a:buChar char="•"/>
        <a:tabLst/>
        <a:defRPr sz="23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1pPr>
      <a:lvl2pPr marL="0" marR="0" indent="143492"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2pPr>
      <a:lvl3pPr marL="0" marR="0" indent="286984"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3pPr>
      <a:lvl4pPr marL="0" marR="0" indent="430477"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4pPr>
      <a:lvl5pPr marL="0" marR="0" indent="573969"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5pPr>
      <a:lvl6pPr marL="0" marR="0" indent="717461"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6pPr>
      <a:lvl7pPr marL="0" marR="0" indent="860953"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7pPr>
      <a:lvl8pPr marL="0" marR="0" indent="1004446"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8pPr>
      <a:lvl9pPr marL="0" marR="0" indent="1147938" algn="ctr" defTabSz="366702"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3.tiff"/><Relationship Id="rId4" Type="http://schemas.openxmlformats.org/officeDocument/2006/relationships/image" Target="../media/image28.tiff"/></Relationships>
</file>

<file path=ppt/slides/_rels/slide1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0.tiff"/></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2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3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8.tiff"/><Relationship Id="rId5" Type="http://schemas.openxmlformats.org/officeDocument/2006/relationships/image" Target="../media/image47.tiff"/><Relationship Id="rId4" Type="http://schemas.openxmlformats.org/officeDocument/2006/relationships/image" Target="../media/image46.tiff"/></Relationships>
</file>

<file path=ppt/slides/_rels/slide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tiff"/><Relationship Id="rId5" Type="http://schemas.openxmlformats.org/officeDocument/2006/relationships/image" Target="../media/image23.tiff"/><Relationship Id="rId4" Type="http://schemas.openxmlformats.org/officeDocument/2006/relationships/image" Target="../media/image21.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9F96E0-42F1-6E4C-A16D-8CD319E1CF2C}"/>
              </a:ext>
            </a:extLst>
          </p:cNvPr>
          <p:cNvSpPr>
            <a:spLocks noGrp="1"/>
          </p:cNvSpPr>
          <p:nvPr>
            <p:ph type="body" sz="quarter" idx="11"/>
          </p:nvPr>
        </p:nvSpPr>
        <p:spPr/>
        <p:txBody>
          <a:bodyPr/>
          <a:lstStyle/>
          <a:p>
            <a:endParaRPr lang="en-US" dirty="0"/>
          </a:p>
        </p:txBody>
      </p:sp>
      <p:sp>
        <p:nvSpPr>
          <p:cNvPr id="3" name="Text Placeholder 2">
            <a:extLst>
              <a:ext uri="{FF2B5EF4-FFF2-40B4-BE49-F238E27FC236}">
                <a16:creationId xmlns:a16="http://schemas.microsoft.com/office/drawing/2014/main" id="{632ECFE7-5E5F-DF49-9295-206A29BB27DB}"/>
              </a:ext>
            </a:extLst>
          </p:cNvPr>
          <p:cNvSpPr>
            <a:spLocks noGrp="1"/>
          </p:cNvSpPr>
          <p:nvPr>
            <p:ph type="body" sz="quarter" idx="12"/>
          </p:nvPr>
        </p:nvSpPr>
        <p:spPr/>
        <p:txBody>
          <a:bodyPr/>
          <a:lstStyle/>
          <a:p>
            <a:r>
              <a:rPr lang="en-US" dirty="0"/>
              <a:t>EMR Well Architected</a:t>
            </a:r>
          </a:p>
          <a:p>
            <a:endParaRPr lang="en-US" dirty="0"/>
          </a:p>
        </p:txBody>
      </p:sp>
      <p:sp>
        <p:nvSpPr>
          <p:cNvPr id="9" name="Text Placeholder 8">
            <a:extLst>
              <a:ext uri="{FF2B5EF4-FFF2-40B4-BE49-F238E27FC236}">
                <a16:creationId xmlns:a16="http://schemas.microsoft.com/office/drawing/2014/main" id="{6CDB1D97-B689-4B41-8998-6108B318D5AF}"/>
              </a:ext>
            </a:extLst>
          </p:cNvPr>
          <p:cNvSpPr>
            <a:spLocks noGrp="1"/>
          </p:cNvSpPr>
          <p:nvPr>
            <p:ph type="body" sz="quarter" idx="13"/>
          </p:nvPr>
        </p:nvSpPr>
        <p:spPr/>
        <p:txBody>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35469" y="713394"/>
            <a:ext cx="873061" cy="1044996"/>
          </a:xfrm>
          <a:prstGeom prst="rect">
            <a:avLst/>
          </a:prstGeom>
        </p:spPr>
      </p:pic>
    </p:spTree>
    <p:extLst>
      <p:ext uri="{BB962C8B-B14F-4D97-AF65-F5344CB8AC3E}">
        <p14:creationId xmlns:p14="http://schemas.microsoft.com/office/powerpoint/2010/main" val="1443733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solidFill>
                  <a:schemeClr val="accent2"/>
                </a:solidFill>
              </a:rPr>
              <a:t>Performance: </a:t>
            </a:r>
            <a:r>
              <a:rPr lang="en-US" dirty="0"/>
              <a:t>Choice of storage</a:t>
            </a:r>
          </a:p>
        </p:txBody>
      </p:sp>
      <p:sp>
        <p:nvSpPr>
          <p:cNvPr id="3" name="Content Placeholder 2"/>
          <p:cNvSpPr>
            <a:spLocks noGrp="1"/>
          </p:cNvSpPr>
          <p:nvPr>
            <p:ph sz="half" idx="1"/>
          </p:nvPr>
        </p:nvSpPr>
        <p:spPr/>
        <p:txBody>
          <a:bodyPr/>
          <a:lstStyle/>
          <a:p>
            <a:r>
              <a:rPr lang="en-US" dirty="0"/>
              <a:t>EMRFS (S3)</a:t>
            </a:r>
          </a:p>
        </p:txBody>
      </p:sp>
      <p:sp>
        <p:nvSpPr>
          <p:cNvPr id="4" name="Content Placeholder 3"/>
          <p:cNvSpPr>
            <a:spLocks noGrp="1"/>
          </p:cNvSpPr>
          <p:nvPr>
            <p:ph sz="half" idx="10"/>
          </p:nvPr>
        </p:nvSpPr>
        <p:spPr>
          <a:xfrm>
            <a:off x="6099460" y="1011542"/>
            <a:ext cx="2442633" cy="3394472"/>
          </a:xfrm>
        </p:spPr>
        <p:txBody>
          <a:bodyPr/>
          <a:lstStyle/>
          <a:p>
            <a:r>
              <a:rPr lang="en-US" dirty="0"/>
              <a:t>HDFS</a:t>
            </a:r>
          </a:p>
        </p:txBody>
      </p:sp>
      <p:cxnSp>
        <p:nvCxnSpPr>
          <p:cNvPr id="7" name="Straight Connector 6"/>
          <p:cNvCxnSpPr>
            <a:cxnSpLocks/>
          </p:cNvCxnSpPr>
          <p:nvPr/>
        </p:nvCxnSpPr>
        <p:spPr>
          <a:xfrm>
            <a:off x="4331571" y="1001704"/>
            <a:ext cx="0" cy="2899877"/>
          </a:xfrm>
          <a:prstGeom prst="line">
            <a:avLst/>
          </a:prstGeom>
          <a:ln>
            <a:solidFill>
              <a:schemeClr val="bg1">
                <a:lumMod val="85000"/>
              </a:schemeClr>
            </a:solidFill>
            <a:prstDash val="sysDot"/>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626280" y="1613325"/>
            <a:ext cx="3466214" cy="2747174"/>
            <a:chOff x="741709" y="1750628"/>
            <a:chExt cx="3466214" cy="2747174"/>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9618" y="1778831"/>
              <a:ext cx="906031" cy="720057"/>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40871" y="1903288"/>
              <a:ext cx="963423" cy="471141"/>
            </a:xfrm>
            <a:prstGeom prst="rect">
              <a:avLst/>
            </a:prstGeom>
          </p:spPr>
        </p:pic>
        <p:cxnSp>
          <p:nvCxnSpPr>
            <p:cNvPr id="10" name="Straight Connector 9"/>
            <p:cNvCxnSpPr/>
            <p:nvPr/>
          </p:nvCxnSpPr>
          <p:spPr>
            <a:xfrm>
              <a:off x="2182177" y="1750628"/>
              <a:ext cx="0" cy="838318"/>
            </a:xfrm>
            <a:prstGeom prst="line">
              <a:avLst/>
            </a:prstGeom>
            <a:ln>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41709" y="2774253"/>
              <a:ext cx="3466214" cy="1723549"/>
            </a:xfrm>
            <a:prstGeom prst="rect">
              <a:avLst/>
            </a:prstGeom>
            <a:noFill/>
          </p:spPr>
          <p:txBody>
            <a:bodyPr wrap="square" rtlCol="0">
              <a:spAutoFit/>
            </a:bodyPr>
            <a:lstStyle/>
            <a:p>
              <a:pPr marL="285750" indent="-285750">
                <a:buFontTx/>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Ability to decouple </a:t>
              </a:r>
            </a:p>
            <a:p>
              <a:pPr marL="285750" indent="-285750">
                <a:buFontTx/>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Reliable and durable</a:t>
              </a:r>
            </a:p>
            <a:p>
              <a:pPr marL="285750" indent="-285750">
                <a:buFontTx/>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Cost efficient</a:t>
              </a:r>
            </a:p>
            <a:p>
              <a:pPr marL="285750" indent="-285750">
                <a:buFontTx/>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Works well for jobs that read a dataset once per run</a:t>
              </a:r>
            </a:p>
            <a:p>
              <a:pPr marL="285750" indent="-285750">
                <a:buFontTx/>
                <a:buChar cha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Tx/>
                <a:buChar cha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 name="Group 4"/>
          <p:cNvGrpSpPr/>
          <p:nvPr/>
        </p:nvGrpSpPr>
        <p:grpSpPr>
          <a:xfrm>
            <a:off x="4661547" y="1476048"/>
            <a:ext cx="3655985" cy="2747321"/>
            <a:chOff x="4776976" y="1613351"/>
            <a:chExt cx="3655985" cy="2747321"/>
          </a:xfrm>
        </p:grpSpPr>
        <p:pic>
          <p:nvPicPr>
            <p:cNvPr id="11" name="Picture 10"/>
            <p:cNvPicPr>
              <a:picLocks noChangeAspect="1"/>
            </p:cNvPicPr>
            <p:nvPr/>
          </p:nvPicPr>
          <p:blipFill>
            <a:blip r:embed="rId5"/>
            <a:stretch>
              <a:fillRect/>
            </a:stretch>
          </p:blipFill>
          <p:spPr>
            <a:xfrm>
              <a:off x="5782600" y="1613351"/>
              <a:ext cx="1481469" cy="933325"/>
            </a:xfrm>
            <a:prstGeom prst="rect">
              <a:avLst/>
            </a:prstGeom>
          </p:spPr>
        </p:pic>
        <p:sp>
          <p:nvSpPr>
            <p:cNvPr id="13" name="TextBox 12"/>
            <p:cNvSpPr txBox="1"/>
            <p:nvPr/>
          </p:nvSpPr>
          <p:spPr>
            <a:xfrm>
              <a:off x="4776976" y="2698679"/>
              <a:ext cx="3655985" cy="1661993"/>
            </a:xfrm>
            <a:prstGeom prst="rect">
              <a:avLst/>
            </a:prstGeom>
            <a:noFill/>
          </p:spPr>
          <p:txBody>
            <a:bodyPr wrap="square" rtlCol="0">
              <a:spAutoFit/>
            </a:bodyPr>
            <a:lstStyle/>
            <a:p>
              <a:pPr marL="285750" indent="-285750">
                <a:buFontTx/>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Need a persistent cluster</a:t>
              </a:r>
            </a:p>
            <a:p>
              <a:pPr marL="285750" indent="-285750">
                <a:buFontTx/>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Reliability is configurable. But need multiple nodes to achieve replication factor</a:t>
              </a:r>
            </a:p>
            <a:p>
              <a:pPr marL="285750" indent="-285750">
                <a:buFontTx/>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Great for jobs with iterative reads on the same dataset like machine learning </a:t>
              </a:r>
            </a:p>
            <a:p>
              <a:pPr marL="285750" indent="-285750">
                <a:buFontTx/>
                <a:buChar cha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6" name="Group 15"/>
          <p:cNvGrpSpPr/>
          <p:nvPr/>
        </p:nvGrpSpPr>
        <p:grpSpPr>
          <a:xfrm>
            <a:off x="1637882" y="3945950"/>
            <a:ext cx="5387378" cy="771001"/>
            <a:chOff x="1548489" y="3911419"/>
            <a:chExt cx="5387378" cy="771001"/>
          </a:xfrm>
        </p:grpSpPr>
        <p:sp>
          <p:nvSpPr>
            <p:cNvPr id="14" name="Left Brace 13"/>
            <p:cNvSpPr/>
            <p:nvPr/>
          </p:nvSpPr>
          <p:spPr>
            <a:xfrm rot="16200000">
              <a:off x="4141168" y="1318740"/>
              <a:ext cx="202020" cy="5387378"/>
            </a:xfrm>
            <a:prstGeom prst="leftBrace">
              <a:avLst>
                <a:gd name="adj1" fmla="val 8333"/>
                <a:gd name="adj2" fmla="val 50526"/>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987777" y="4159200"/>
              <a:ext cx="4509246" cy="523220"/>
            </a:xfrm>
            <a:prstGeom prst="rect">
              <a:avLst/>
            </a:prstGeom>
            <a:noFill/>
          </p:spPr>
          <p:txBody>
            <a:bodyPr wrap="square" rtlCol="0">
              <a:spAutoFit/>
            </a:bodyPr>
            <a:lstStyle/>
            <a:p>
              <a:r>
                <a:rPr 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Combine with s3-dist-cp and move from S3 once to HDFS for iterative workloads</a:t>
              </a:r>
            </a:p>
          </p:txBody>
        </p:sp>
      </p:grpSp>
      <p:sp>
        <p:nvSpPr>
          <p:cNvPr id="17" name="TextBox 16"/>
          <p:cNvSpPr txBox="1"/>
          <p:nvPr/>
        </p:nvSpPr>
        <p:spPr>
          <a:xfrm>
            <a:off x="-185980" y="-79816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4182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Storage Performance: </a:t>
            </a:r>
            <a:r>
              <a:rPr lang="en-US" dirty="0"/>
              <a:t>S3 vs HDFS at Netflix</a:t>
            </a:r>
          </a:p>
        </p:txBody>
      </p:sp>
      <p:pic>
        <p:nvPicPr>
          <p:cNvPr id="6" name="Picture 5"/>
          <p:cNvPicPr>
            <a:picLocks noChangeAspect="1"/>
          </p:cNvPicPr>
          <p:nvPr/>
        </p:nvPicPr>
        <p:blipFill>
          <a:blip r:embed="rId3"/>
          <a:stretch>
            <a:fillRect/>
          </a:stretch>
        </p:blipFill>
        <p:spPr>
          <a:xfrm>
            <a:off x="1133253" y="923261"/>
            <a:ext cx="6756573" cy="3613298"/>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24724" y="4302642"/>
            <a:ext cx="549743" cy="146936"/>
          </a:xfrm>
          <a:prstGeom prst="rect">
            <a:avLst/>
          </a:prstGeom>
        </p:spPr>
      </p:pic>
    </p:spTree>
    <p:extLst>
      <p:ext uri="{BB962C8B-B14F-4D97-AF65-F5344CB8AC3E}">
        <p14:creationId xmlns:p14="http://schemas.microsoft.com/office/powerpoint/2010/main" val="1200595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S3 Performance: </a:t>
            </a:r>
            <a:r>
              <a:rPr lang="en-US" dirty="0"/>
              <a:t>Range GET vs Data Locality? </a:t>
            </a:r>
          </a:p>
        </p:txBody>
      </p:sp>
      <p:grpSp>
        <p:nvGrpSpPr>
          <p:cNvPr id="14" name="Group 13"/>
          <p:cNvGrpSpPr/>
          <p:nvPr/>
        </p:nvGrpSpPr>
        <p:grpSpPr>
          <a:xfrm>
            <a:off x="2082561" y="1431418"/>
            <a:ext cx="4166676" cy="2437983"/>
            <a:chOff x="2082561" y="1431418"/>
            <a:chExt cx="4166676" cy="2437983"/>
          </a:xfrm>
        </p:grpSpPr>
        <p:sp>
          <p:nvSpPr>
            <p:cNvPr id="36" name="TextBox 35"/>
            <p:cNvSpPr txBox="1"/>
            <p:nvPr/>
          </p:nvSpPr>
          <p:spPr>
            <a:xfrm>
              <a:off x="2719136" y="2852538"/>
              <a:ext cx="2839453" cy="276999"/>
            </a:xfrm>
            <a:prstGeom prst="rect">
              <a:avLst/>
            </a:prstGeom>
            <a:noFill/>
          </p:spPr>
          <p:txBody>
            <a:bodyPr wrap="square" rtlCol="0">
              <a:spAutoFit/>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GET Range 128-192MB</a:t>
              </a:r>
            </a:p>
          </p:txBody>
        </p:sp>
        <p:cxnSp>
          <p:nvCxnSpPr>
            <p:cNvPr id="27" name="Straight Arrow Connector 26"/>
            <p:cNvCxnSpPr>
              <a:stCxn id="10" idx="3"/>
            </p:cNvCxnSpPr>
            <p:nvPr/>
          </p:nvCxnSpPr>
          <p:spPr>
            <a:xfrm>
              <a:off x="2136635" y="1729248"/>
              <a:ext cx="4112602"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1" idx="3"/>
            </p:cNvCxnSpPr>
            <p:nvPr/>
          </p:nvCxnSpPr>
          <p:spPr>
            <a:xfrm flipV="1">
              <a:off x="2136635" y="2458783"/>
              <a:ext cx="4112602" cy="6777"/>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2" idx="3"/>
            </p:cNvCxnSpPr>
            <p:nvPr/>
          </p:nvCxnSpPr>
          <p:spPr>
            <a:xfrm>
              <a:off x="2136635" y="3143561"/>
              <a:ext cx="4112602" cy="24168"/>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719135" y="1431418"/>
              <a:ext cx="2562170" cy="276999"/>
            </a:xfrm>
            <a:prstGeom prst="rect">
              <a:avLst/>
            </a:prstGeom>
            <a:noFill/>
          </p:spPr>
          <p:txBody>
            <a:bodyPr wrap="square" rtlCol="0">
              <a:spAutoFit/>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GET Range 0-64MB</a:t>
              </a:r>
            </a:p>
          </p:txBody>
        </p:sp>
        <p:sp>
          <p:nvSpPr>
            <p:cNvPr id="35" name="TextBox 34"/>
            <p:cNvSpPr txBox="1"/>
            <p:nvPr/>
          </p:nvSpPr>
          <p:spPr>
            <a:xfrm>
              <a:off x="2724525" y="2174749"/>
              <a:ext cx="2839453" cy="276999"/>
            </a:xfrm>
            <a:prstGeom prst="rect">
              <a:avLst/>
            </a:prstGeom>
            <a:noFill/>
          </p:spPr>
          <p:txBody>
            <a:bodyPr wrap="square" rtlCol="0">
              <a:spAutoFit/>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GET Range 64-128MB</a:t>
              </a:r>
            </a:p>
          </p:txBody>
        </p:sp>
        <p:cxnSp>
          <p:nvCxnSpPr>
            <p:cNvPr id="39" name="Straight Arrow Connector 38"/>
            <p:cNvCxnSpPr/>
            <p:nvPr/>
          </p:nvCxnSpPr>
          <p:spPr>
            <a:xfrm>
              <a:off x="2082561" y="3845233"/>
              <a:ext cx="4112602" cy="24168"/>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719135" y="3562578"/>
              <a:ext cx="2839453" cy="276999"/>
            </a:xfrm>
            <a:prstGeom prst="rect">
              <a:avLst/>
            </a:prstGeom>
            <a:noFill/>
          </p:spPr>
          <p:txBody>
            <a:bodyPr wrap="square" rtlCol="0">
              <a:spAutoFit/>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GET Range (n-64)-</a:t>
              </a:r>
              <a:r>
                <a:rPr lang="en-US" sz="12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nMB</a:t>
              </a: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7" name="Group 6"/>
          <p:cNvGrpSpPr/>
          <p:nvPr/>
        </p:nvGrpSpPr>
        <p:grpSpPr>
          <a:xfrm>
            <a:off x="632371" y="1482922"/>
            <a:ext cx="1549668" cy="2643909"/>
            <a:chOff x="632371" y="1482922"/>
            <a:chExt cx="1549668" cy="2643909"/>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6850" y="1519018"/>
              <a:ext cx="859785" cy="420459"/>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6850" y="2255330"/>
              <a:ext cx="859785" cy="420459"/>
            </a:xfrm>
            <a:prstGeom prst="rect">
              <a:avLst/>
            </a:prstGeom>
          </p:spPr>
        </p:pic>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6850" y="2933331"/>
              <a:ext cx="859785" cy="420459"/>
            </a:xfrm>
            <a:prstGeom prst="rect">
              <a:avLst/>
            </a:prstGeom>
          </p:spPr>
        </p:pic>
        <p:pic>
          <p:nvPicPr>
            <p:cNvPr id="41" name="Picture 4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2254" y="3611332"/>
              <a:ext cx="859785" cy="420459"/>
            </a:xfrm>
            <a:prstGeom prst="rect">
              <a:avLst/>
            </a:prstGeom>
          </p:spPr>
        </p:pic>
        <p:sp>
          <p:nvSpPr>
            <p:cNvPr id="42" name="Left Brace 41"/>
            <p:cNvSpPr/>
            <p:nvPr/>
          </p:nvSpPr>
          <p:spPr>
            <a:xfrm>
              <a:off x="950500" y="1482922"/>
              <a:ext cx="252663" cy="2643909"/>
            </a:xfrm>
            <a:prstGeom prst="lef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42"/>
            <p:cNvSpPr txBox="1"/>
            <p:nvPr/>
          </p:nvSpPr>
          <p:spPr>
            <a:xfrm rot="16200000">
              <a:off x="30925" y="2650732"/>
              <a:ext cx="1479892" cy="276999"/>
            </a:xfrm>
            <a:prstGeom prst="rect">
              <a:avLst/>
            </a:prstGeom>
            <a:noFill/>
          </p:spPr>
          <p:txBody>
            <a:bodyPr wrap="none" rtlCol="0">
              <a:spAutoFit/>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EMR worker nodes</a:t>
              </a:r>
            </a:p>
          </p:txBody>
        </p:sp>
      </p:grpSp>
      <p:grpSp>
        <p:nvGrpSpPr>
          <p:cNvPr id="17" name="Group 16"/>
          <p:cNvGrpSpPr/>
          <p:nvPr/>
        </p:nvGrpSpPr>
        <p:grpSpPr>
          <a:xfrm>
            <a:off x="6314817" y="1209069"/>
            <a:ext cx="2031454" cy="3057081"/>
            <a:chOff x="6314817" y="1209069"/>
            <a:chExt cx="2031454" cy="3057081"/>
          </a:xfrm>
        </p:grpSpPr>
        <p:sp>
          <p:nvSpPr>
            <p:cNvPr id="21" name="Frame 20"/>
            <p:cNvSpPr/>
            <p:nvPr/>
          </p:nvSpPr>
          <p:spPr>
            <a:xfrm>
              <a:off x="6519354" y="1209069"/>
              <a:ext cx="928193" cy="3057081"/>
            </a:xfrm>
            <a:prstGeom prst="frame">
              <a:avLst/>
            </a:prstGeom>
            <a:solidFill>
              <a:schemeClr val="bg1">
                <a:alpha val="3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Left Brace 22"/>
            <p:cNvSpPr/>
            <p:nvPr/>
          </p:nvSpPr>
          <p:spPr>
            <a:xfrm>
              <a:off x="6322393" y="1403222"/>
              <a:ext cx="204537" cy="600886"/>
            </a:xfrm>
            <a:prstGeom prst="leftBrace">
              <a:avLst>
                <a:gd name="adj1" fmla="val 8333"/>
                <a:gd name="adj2" fmla="val 52002"/>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Left Brace 23"/>
            <p:cNvSpPr/>
            <p:nvPr/>
          </p:nvSpPr>
          <p:spPr>
            <a:xfrm>
              <a:off x="6318605" y="2136724"/>
              <a:ext cx="204537" cy="600886"/>
            </a:xfrm>
            <a:prstGeom prst="leftBrace">
              <a:avLst>
                <a:gd name="adj1" fmla="val 8333"/>
                <a:gd name="adj2" fmla="val 52002"/>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Left Brace 24"/>
            <p:cNvSpPr/>
            <p:nvPr/>
          </p:nvSpPr>
          <p:spPr>
            <a:xfrm>
              <a:off x="6314817" y="2843118"/>
              <a:ext cx="204537" cy="600886"/>
            </a:xfrm>
            <a:prstGeom prst="leftBrace">
              <a:avLst>
                <a:gd name="adj1" fmla="val 8333"/>
                <a:gd name="adj2" fmla="val 52002"/>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7" name="Right Brace 36"/>
            <p:cNvSpPr/>
            <p:nvPr/>
          </p:nvSpPr>
          <p:spPr>
            <a:xfrm>
              <a:off x="7555832" y="1209069"/>
              <a:ext cx="312821" cy="3057081"/>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8" name="TextBox 37"/>
            <p:cNvSpPr txBox="1"/>
            <p:nvPr/>
          </p:nvSpPr>
          <p:spPr>
            <a:xfrm rot="5400000">
              <a:off x="6729161" y="2517448"/>
              <a:ext cx="2864887"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S3 object (use larger files)</a:t>
              </a:r>
            </a:p>
          </p:txBody>
        </p:sp>
        <p:cxnSp>
          <p:nvCxnSpPr>
            <p:cNvPr id="16" name="Straight Connector 15"/>
            <p:cNvCxnSpPr/>
            <p:nvPr/>
          </p:nvCxnSpPr>
          <p:spPr>
            <a:xfrm>
              <a:off x="6655981" y="2048540"/>
              <a:ext cx="652131" cy="0"/>
            </a:xfrm>
            <a:prstGeom prst="line">
              <a:avLst/>
            </a:prstGeom>
            <a:ln>
              <a:solidFill>
                <a:schemeClr val="bg2"/>
              </a:solidFill>
              <a:prstDash val="sysDot"/>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655981" y="2832486"/>
              <a:ext cx="652131" cy="0"/>
            </a:xfrm>
            <a:prstGeom prst="line">
              <a:avLst/>
            </a:prstGeom>
            <a:ln>
              <a:solidFill>
                <a:schemeClr val="bg2"/>
              </a:solidFill>
              <a:prstDash val="sysDot"/>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655981" y="3544858"/>
              <a:ext cx="652131" cy="0"/>
            </a:xfrm>
            <a:prstGeom prst="line">
              <a:avLst/>
            </a:prstGeom>
            <a:ln>
              <a:solidFill>
                <a:schemeClr val="bg2"/>
              </a:solidFill>
              <a:prstDash val="sys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6655980" y="1403222"/>
            <a:ext cx="652132" cy="2723609"/>
            <a:chOff x="6655980" y="1403222"/>
            <a:chExt cx="652132" cy="2723609"/>
          </a:xfrm>
        </p:grpSpPr>
        <p:sp>
          <p:nvSpPr>
            <p:cNvPr id="3" name="Rectangle 2"/>
            <p:cNvSpPr/>
            <p:nvPr/>
          </p:nvSpPr>
          <p:spPr>
            <a:xfrm>
              <a:off x="6655981" y="1403222"/>
              <a:ext cx="652131" cy="600886"/>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6655980" y="2075948"/>
              <a:ext cx="652131" cy="719438"/>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a:xfrm>
              <a:off x="6655980" y="2852997"/>
              <a:ext cx="652131" cy="640471"/>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6655980" y="3555961"/>
              <a:ext cx="652131" cy="570870"/>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5813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00885 -0.01512 L -0.56823 -0.01512 " pathEditMode="relative" rAng="0" ptsTypes="AA">
                                      <p:cBhvr>
                                        <p:cTn id="24" dur="2000" fill="hold"/>
                                        <p:tgtEl>
                                          <p:spTgt spid="5"/>
                                        </p:tgtEl>
                                        <p:attrNameLst>
                                          <p:attrName>ppt_x</p:attrName>
                                          <p:attrName>ppt_y</p:attrName>
                                        </p:attrNameLst>
                                      </p:cBhvr>
                                      <p:rCtr x="-2796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S3 Performance: </a:t>
            </a:r>
            <a:r>
              <a:rPr lang="en-US" dirty="0"/>
              <a:t>Request Rate</a:t>
            </a:r>
          </a:p>
        </p:txBody>
      </p:sp>
      <p:sp>
        <p:nvSpPr>
          <p:cNvPr id="3" name="Content Placeholder 2">
            <a:extLst>
              <a:ext uri="{FF2B5EF4-FFF2-40B4-BE49-F238E27FC236}">
                <a16:creationId xmlns:a16="http://schemas.microsoft.com/office/drawing/2014/main" id="{7F8DB09C-FF32-9547-B88A-1E158A42E697}"/>
              </a:ext>
            </a:extLst>
          </p:cNvPr>
          <p:cNvSpPr>
            <a:spLocks noGrp="1"/>
          </p:cNvSpPr>
          <p:nvPr>
            <p:ph idx="1"/>
          </p:nvPr>
        </p:nvSpPr>
        <p:spPr/>
        <p:txBody>
          <a:bodyPr/>
          <a:lstStyle/>
          <a:p>
            <a:pPr marL="342900" indent="-342900">
              <a:buFont typeface="Arial" panose="020B0604020202020204" pitchFamily="34" charset="0"/>
              <a:buChar char="•"/>
            </a:pPr>
            <a:r>
              <a:rPr lang="en-US" dirty="0"/>
              <a:t>Scales to high request rates</a:t>
            </a:r>
          </a:p>
          <a:p>
            <a:pPr marL="1085831" lvl="1" indent="-342900">
              <a:buFont typeface="Arial" panose="020B0604020202020204" pitchFamily="34" charset="0"/>
              <a:buChar char="•"/>
            </a:pPr>
            <a:r>
              <a:rPr lang="en-US" dirty="0"/>
              <a:t>3,500 PUT/POST/DELETE per second per prefix in a bucket</a:t>
            </a:r>
          </a:p>
          <a:p>
            <a:pPr marL="1085831" lvl="1" indent="-342900">
              <a:buFont typeface="Arial" panose="020B0604020202020204" pitchFamily="34" charset="0"/>
              <a:buChar char="•"/>
            </a:pPr>
            <a:r>
              <a:rPr lang="en-US" dirty="0"/>
              <a:t>5,500 GET per second per prefix  in a bucket</a:t>
            </a:r>
          </a:p>
          <a:p>
            <a:pPr marL="342900" indent="-342900">
              <a:buFont typeface="Arial" panose="020B0604020202020204" pitchFamily="34" charset="0"/>
              <a:buChar char="•"/>
            </a:pPr>
            <a:r>
              <a:rPr lang="en-US" dirty="0"/>
              <a:t>No limits to the number of prefixes</a:t>
            </a:r>
          </a:p>
          <a:p>
            <a:pPr marL="342900" indent="-342900">
              <a:buFont typeface="Arial" panose="020B0604020202020204" pitchFamily="34" charset="0"/>
              <a:buChar char="•"/>
            </a:pPr>
            <a:r>
              <a:rPr lang="en-US" dirty="0"/>
              <a:t>10 Prefixes = 55,000 read requests per second</a:t>
            </a:r>
          </a:p>
        </p:txBody>
      </p:sp>
    </p:spTree>
    <p:extLst>
      <p:ext uri="{BB962C8B-B14F-4D97-AF65-F5344CB8AC3E}">
        <p14:creationId xmlns:p14="http://schemas.microsoft.com/office/powerpoint/2010/main" val="1435601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File Formats - </a:t>
            </a:r>
            <a:r>
              <a:rPr lang="en-US" dirty="0"/>
              <a:t>Considerations</a:t>
            </a:r>
          </a:p>
        </p:txBody>
      </p:sp>
      <p:sp>
        <p:nvSpPr>
          <p:cNvPr id="4" name="Content Placeholder 6"/>
          <p:cNvSpPr>
            <a:spLocks noGrp="1"/>
          </p:cNvSpPr>
          <p:nvPr>
            <p:ph idx="1"/>
          </p:nvPr>
        </p:nvSpPr>
        <p:spPr>
          <a:xfrm>
            <a:off x="421485" y="1255978"/>
            <a:ext cx="6974102" cy="3115055"/>
          </a:xfrm>
        </p:spPr>
        <p:txBody>
          <a:bodyPr/>
          <a:lstStyle/>
          <a:p>
            <a:pPr marL="171457" indent="-457200" algn="just">
              <a:buFont typeface="Arial" panose="020B0604020202020204" pitchFamily="34" charset="0"/>
              <a:buChar char="•"/>
            </a:pPr>
            <a:r>
              <a:rPr lang="en-US" sz="2800" dirty="0"/>
              <a:t>Row vs Column</a:t>
            </a:r>
          </a:p>
          <a:p>
            <a:pPr marL="971537" lvl="1" indent="-457200" algn="just"/>
            <a:r>
              <a:rPr lang="en-US" sz="2600" dirty="0"/>
              <a:t>Write Performance</a:t>
            </a:r>
          </a:p>
          <a:p>
            <a:pPr marL="971537" lvl="1" indent="-457200" algn="just"/>
            <a:r>
              <a:rPr lang="en-US" sz="2600" dirty="0"/>
              <a:t>Read Performance</a:t>
            </a:r>
          </a:p>
          <a:p>
            <a:pPr marL="171457" indent="-457200" algn="just">
              <a:buFont typeface="Arial" panose="020B0604020202020204" pitchFamily="34" charset="0"/>
              <a:buChar char="•"/>
            </a:pPr>
            <a:r>
              <a:rPr lang="en-US" sz="2800" dirty="0"/>
              <a:t>Schema Evolution</a:t>
            </a:r>
          </a:p>
          <a:p>
            <a:pPr marL="171457" indent="-457200" algn="just">
              <a:buFont typeface="Arial" panose="020B0604020202020204" pitchFamily="34" charset="0"/>
              <a:buChar char="•"/>
            </a:pPr>
            <a:r>
              <a:rPr lang="en-US" sz="2800" dirty="0"/>
              <a:t>Block Compression</a:t>
            </a:r>
          </a:p>
          <a:p>
            <a:pPr lvl="2" algn="just"/>
            <a:endParaRPr lang="en-US" sz="2400" dirty="0"/>
          </a:p>
        </p:txBody>
      </p:sp>
    </p:spTree>
    <p:extLst>
      <p:ext uri="{BB962C8B-B14F-4D97-AF65-F5344CB8AC3E}">
        <p14:creationId xmlns:p14="http://schemas.microsoft.com/office/powerpoint/2010/main" val="2106444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A5F63A2-AF30-E74F-9CF7-4C9007309EC1}"/>
              </a:ext>
            </a:extLst>
          </p:cNvPr>
          <p:cNvGrpSpPr/>
          <p:nvPr/>
        </p:nvGrpSpPr>
        <p:grpSpPr>
          <a:xfrm>
            <a:off x="2206630" y="927466"/>
            <a:ext cx="4711371" cy="1798654"/>
            <a:chOff x="2329153" y="587707"/>
            <a:chExt cx="4711371" cy="1798654"/>
          </a:xfrm>
        </p:grpSpPr>
        <p:graphicFrame>
          <p:nvGraphicFramePr>
            <p:cNvPr id="7" name="Content Placeholder 3"/>
            <p:cNvGraphicFramePr>
              <a:graphicFrameLocks/>
            </p:cNvGraphicFramePr>
            <p:nvPr>
              <p:extLst>
                <p:ext uri="{D42A27DB-BD31-4B8C-83A1-F6EECF244321}">
                  <p14:modId xmlns:p14="http://schemas.microsoft.com/office/powerpoint/2010/main" val="4184325071"/>
                </p:ext>
              </p:extLst>
            </p:nvPr>
          </p:nvGraphicFramePr>
          <p:xfrm>
            <a:off x="2622342" y="804740"/>
            <a:ext cx="4124991" cy="1409700"/>
          </p:xfrm>
          <a:graphic>
            <a:graphicData uri="http://schemas.openxmlformats.org/drawingml/2006/table">
              <a:tbl>
                <a:tblPr firstRow="1" bandRow="1">
                  <a:tableStyleId>{912C8C85-51F0-491E-9774-3900AFEF0FD7}</a:tableStyleId>
                </a:tblPr>
                <a:tblGrid>
                  <a:gridCol w="1374997">
                    <a:extLst>
                      <a:ext uri="{9D8B030D-6E8A-4147-A177-3AD203B41FA5}">
                        <a16:colId xmlns:a16="http://schemas.microsoft.com/office/drawing/2014/main" val="20000"/>
                      </a:ext>
                    </a:extLst>
                  </a:gridCol>
                  <a:gridCol w="1374997">
                    <a:extLst>
                      <a:ext uri="{9D8B030D-6E8A-4147-A177-3AD203B41FA5}">
                        <a16:colId xmlns:a16="http://schemas.microsoft.com/office/drawing/2014/main" val="20001"/>
                      </a:ext>
                    </a:extLst>
                  </a:gridCol>
                  <a:gridCol w="1374997">
                    <a:extLst>
                      <a:ext uri="{9D8B030D-6E8A-4147-A177-3AD203B41FA5}">
                        <a16:colId xmlns:a16="http://schemas.microsoft.com/office/drawing/2014/main" val="20002"/>
                      </a:ext>
                    </a:extLst>
                  </a:gridCol>
                </a:tblGrid>
                <a:tr h="276696">
                  <a:tc>
                    <a:txBody>
                      <a:bodyPr/>
                      <a:lstStyle/>
                      <a:p>
                        <a:r>
                          <a:rPr lang="en-US" sz="1400" dirty="0">
                            <a:solidFill>
                              <a:srgbClr val="191919"/>
                            </a:solidFill>
                          </a:rPr>
                          <a:t>ID</a:t>
                        </a:r>
                      </a:p>
                    </a:txBody>
                    <a:tcPr marL="68598" marR="68598" marT="34290" marB="34290">
                      <a:lnL w="12700" cap="flat" cmpd="sng" algn="ctr">
                        <a:solidFill>
                          <a:prstClr val="black"/>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400" dirty="0">
                            <a:solidFill>
                              <a:srgbClr val="191919"/>
                            </a:solidFill>
                          </a:rPr>
                          <a:t>Age</a:t>
                        </a:r>
                      </a:p>
                    </a:txBody>
                    <a:tcPr marL="68598" marR="68598" marT="34290" marB="34290">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solidFill>
                        <a:srgbClr val="DED455"/>
                      </a:solidFill>
                    </a:tcPr>
                  </a:tc>
                  <a:tc>
                    <a:txBody>
                      <a:bodyPr/>
                      <a:lstStyle/>
                      <a:p>
                        <a:r>
                          <a:rPr lang="en-US" sz="1400" dirty="0">
                            <a:solidFill>
                              <a:srgbClr val="191919"/>
                            </a:solidFill>
                          </a:rPr>
                          <a:t>State</a:t>
                        </a:r>
                      </a:p>
                    </a:txBody>
                    <a:tcPr marL="68598" marR="68598" marT="34290" marB="34290">
                      <a:lnL w="12700" cap="flat" cmpd="sng" algn="ctr">
                        <a:solidFill>
                          <a:prstClr val="white">
                            <a:lumMod val="75000"/>
                          </a:prstClr>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0"/>
                    </a:ext>
                  </a:extLst>
                </a:tr>
                <a:tr h="276696">
                  <a:tc>
                    <a:txBody>
                      <a:bodyPr/>
                      <a:lstStyle/>
                      <a:p>
                        <a:r>
                          <a:rPr lang="en-US" sz="1400" dirty="0">
                            <a:solidFill>
                              <a:srgbClr val="191919"/>
                            </a:solidFill>
                          </a:rPr>
                          <a:t>123</a:t>
                        </a:r>
                      </a:p>
                    </a:txBody>
                    <a:tcPr marL="68598" marR="68598" marT="34290" marB="34290">
                      <a:lnL w="12700" cap="flat" cmpd="sng" algn="ctr">
                        <a:solidFill>
                          <a:prstClr val="black"/>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400" dirty="0">
                            <a:solidFill>
                              <a:srgbClr val="191919"/>
                            </a:solidFill>
                          </a:rPr>
                          <a:t>20</a:t>
                        </a:r>
                      </a:p>
                    </a:txBody>
                    <a:tcPr marL="68598" marR="68598" marT="34290" marB="34290">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solidFill>
                        <a:srgbClr val="DED455"/>
                      </a:solidFill>
                    </a:tcPr>
                  </a:tc>
                  <a:tc>
                    <a:txBody>
                      <a:bodyPr/>
                      <a:lstStyle/>
                      <a:p>
                        <a:r>
                          <a:rPr lang="en-US" sz="1400" dirty="0">
                            <a:solidFill>
                              <a:srgbClr val="191919"/>
                            </a:solidFill>
                          </a:rPr>
                          <a:t>CA</a:t>
                        </a:r>
                      </a:p>
                    </a:txBody>
                    <a:tcPr marL="68598" marR="68598" marT="34290" marB="34290">
                      <a:lnL w="12700" cap="flat" cmpd="sng" algn="ctr">
                        <a:solidFill>
                          <a:prstClr val="white">
                            <a:lumMod val="75000"/>
                          </a:prstClr>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1"/>
                    </a:ext>
                  </a:extLst>
                </a:tr>
                <a:tr h="276696">
                  <a:tc>
                    <a:txBody>
                      <a:bodyPr/>
                      <a:lstStyle/>
                      <a:p>
                        <a:r>
                          <a:rPr lang="en-US" sz="1400" dirty="0">
                            <a:solidFill>
                              <a:srgbClr val="191919"/>
                            </a:solidFill>
                          </a:rPr>
                          <a:t>345</a:t>
                        </a:r>
                      </a:p>
                    </a:txBody>
                    <a:tcPr marL="68598" marR="68598" marT="34290" marB="34290">
                      <a:lnL w="12700" cap="flat" cmpd="sng" algn="ctr">
                        <a:solidFill>
                          <a:prstClr val="black"/>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400" dirty="0">
                            <a:solidFill>
                              <a:srgbClr val="191919"/>
                            </a:solidFill>
                          </a:rPr>
                          <a:t>25</a:t>
                        </a:r>
                      </a:p>
                    </a:txBody>
                    <a:tcPr marL="68598" marR="68598" marT="34290" marB="34290">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solidFill>
                        <a:srgbClr val="DED455"/>
                      </a:solidFill>
                    </a:tcPr>
                  </a:tc>
                  <a:tc>
                    <a:txBody>
                      <a:bodyPr/>
                      <a:lstStyle/>
                      <a:p>
                        <a:r>
                          <a:rPr lang="en-US" sz="1400" dirty="0">
                            <a:solidFill>
                              <a:srgbClr val="191919"/>
                            </a:solidFill>
                          </a:rPr>
                          <a:t>WA</a:t>
                        </a:r>
                      </a:p>
                    </a:txBody>
                    <a:tcPr marL="68598" marR="68598" marT="34290" marB="34290">
                      <a:lnL w="12700" cap="flat" cmpd="sng" algn="ctr">
                        <a:solidFill>
                          <a:prstClr val="white">
                            <a:lumMod val="75000"/>
                          </a:prstClr>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2"/>
                    </a:ext>
                  </a:extLst>
                </a:tr>
                <a:tr h="276696">
                  <a:tc>
                    <a:txBody>
                      <a:bodyPr/>
                      <a:lstStyle/>
                      <a:p>
                        <a:r>
                          <a:rPr lang="en-US" sz="1400" dirty="0">
                            <a:solidFill>
                              <a:srgbClr val="191919"/>
                            </a:solidFill>
                          </a:rPr>
                          <a:t>678</a:t>
                        </a:r>
                      </a:p>
                    </a:txBody>
                    <a:tcPr marL="68598" marR="68598" marT="34290" marB="34290">
                      <a:lnL w="12700" cap="flat" cmpd="sng" algn="ctr">
                        <a:solidFill>
                          <a:prstClr val="black"/>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400" dirty="0">
                            <a:solidFill>
                              <a:srgbClr val="191919"/>
                            </a:solidFill>
                          </a:rPr>
                          <a:t>40</a:t>
                        </a:r>
                      </a:p>
                    </a:txBody>
                    <a:tcPr marL="68598" marR="68598" marT="34290" marB="34290">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solidFill>
                        <a:srgbClr val="DED455"/>
                      </a:solidFill>
                    </a:tcPr>
                  </a:tc>
                  <a:tc>
                    <a:txBody>
                      <a:bodyPr/>
                      <a:lstStyle/>
                      <a:p>
                        <a:r>
                          <a:rPr lang="en-US" sz="1400" dirty="0">
                            <a:solidFill>
                              <a:srgbClr val="191919"/>
                            </a:solidFill>
                          </a:rPr>
                          <a:t>FL</a:t>
                        </a:r>
                      </a:p>
                    </a:txBody>
                    <a:tcPr marL="68598" marR="68598" marT="34290" marB="34290">
                      <a:lnL w="12700" cap="flat" cmpd="sng" algn="ctr">
                        <a:solidFill>
                          <a:prstClr val="white">
                            <a:lumMod val="75000"/>
                          </a:prstClr>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3"/>
                    </a:ext>
                  </a:extLst>
                </a:tr>
                <a:tr h="276696">
                  <a:tc>
                    <a:txBody>
                      <a:bodyPr/>
                      <a:lstStyle/>
                      <a:p>
                        <a:r>
                          <a:rPr lang="en-US" sz="1400" dirty="0">
                            <a:solidFill>
                              <a:srgbClr val="191919"/>
                            </a:solidFill>
                          </a:rPr>
                          <a:t>999</a:t>
                        </a:r>
                      </a:p>
                    </a:txBody>
                    <a:tcPr marL="68598" marR="68598" marT="34290" marB="34290">
                      <a:lnL w="12700" cap="flat" cmpd="sng" algn="ctr">
                        <a:solidFill>
                          <a:prstClr val="black"/>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400" dirty="0">
                            <a:solidFill>
                              <a:srgbClr val="191919"/>
                            </a:solidFill>
                          </a:rPr>
                          <a:t>21</a:t>
                        </a:r>
                      </a:p>
                    </a:txBody>
                    <a:tcPr marL="68598" marR="68598" marT="34290" marB="34290">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ED455"/>
                      </a:solidFill>
                    </a:tcPr>
                  </a:tc>
                  <a:tc>
                    <a:txBody>
                      <a:bodyPr/>
                      <a:lstStyle/>
                      <a:p>
                        <a:r>
                          <a:rPr lang="en-US" sz="1400" dirty="0">
                            <a:solidFill>
                              <a:srgbClr val="191919"/>
                            </a:solidFill>
                          </a:rPr>
                          <a:t>WA</a:t>
                        </a:r>
                      </a:p>
                    </a:txBody>
                    <a:tcPr marL="68598" marR="68598" marT="34290" marB="34290">
                      <a:lnL w="12700" cap="flat" cmpd="sng" algn="ctr">
                        <a:solidFill>
                          <a:prstClr val="white">
                            <a:lumMod val="75000"/>
                          </a:prstClr>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4"/>
                    </a:ext>
                  </a:extLst>
                </a:tr>
              </a:tbl>
            </a:graphicData>
          </a:graphic>
        </p:graphicFrame>
        <p:sp>
          <p:nvSpPr>
            <p:cNvPr id="14" name="Rectangle 13"/>
            <p:cNvSpPr/>
            <p:nvPr/>
          </p:nvSpPr>
          <p:spPr>
            <a:xfrm>
              <a:off x="2329153" y="1108406"/>
              <a:ext cx="4711371" cy="288927"/>
            </a:xfrm>
            <a:prstGeom prst="rect">
              <a:avLst/>
            </a:prstGeom>
            <a:no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5" name="Rectangle 14"/>
            <p:cNvSpPr/>
            <p:nvPr/>
          </p:nvSpPr>
          <p:spPr>
            <a:xfrm>
              <a:off x="2467046" y="587707"/>
              <a:ext cx="661879" cy="1798654"/>
            </a:xfrm>
            <a:prstGeom prst="rect">
              <a:avLst/>
            </a:prstGeom>
            <a:no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12" name="Title 1"/>
          <p:cNvSpPr txBox="1">
            <a:spLocks/>
          </p:cNvSpPr>
          <p:nvPr/>
        </p:nvSpPr>
        <p:spPr>
          <a:xfrm>
            <a:off x="336789" y="114936"/>
            <a:ext cx="8205304" cy="677000"/>
          </a:xfrm>
          <a:prstGeom prst="rect">
            <a:avLst/>
          </a:prstGeom>
        </p:spPr>
        <p:txBody>
          <a:bodyPr/>
          <a:lstStyle>
            <a:lvl1pPr algn="l" defTabSz="457200" rtl="0" eaLnBrk="1" latinLnBrk="0" hangingPunct="1">
              <a:spcBef>
                <a:spcPct val="0"/>
              </a:spcBef>
              <a:buNone/>
              <a:defRPr sz="2400" b="1" i="0" kern="1200">
                <a:solidFill>
                  <a:schemeClr val="tx1"/>
                </a:solidFill>
                <a:latin typeface="Arial"/>
                <a:ea typeface="+mj-ea"/>
                <a:cs typeface="Arial"/>
              </a:defRPr>
            </a:lvl1pPr>
          </a:lstStyle>
          <a:p>
            <a:r>
              <a:rPr lang="en-US" sz="2800" b="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Row vs Column Formats</a:t>
            </a:r>
          </a:p>
        </p:txBody>
      </p:sp>
      <p:graphicFrame>
        <p:nvGraphicFramePr>
          <p:cNvPr id="16" name="Content Placeholder 3"/>
          <p:cNvGraphicFramePr>
            <a:graphicFrameLocks/>
          </p:cNvGraphicFramePr>
          <p:nvPr>
            <p:extLst>
              <p:ext uri="{D42A27DB-BD31-4B8C-83A1-F6EECF244321}">
                <p14:modId xmlns:p14="http://schemas.microsoft.com/office/powerpoint/2010/main" val="1223427186"/>
              </p:ext>
            </p:extLst>
          </p:nvPr>
        </p:nvGraphicFramePr>
        <p:xfrm>
          <a:off x="2515500" y="3036011"/>
          <a:ext cx="1570106" cy="281940"/>
        </p:xfrm>
        <a:graphic>
          <a:graphicData uri="http://schemas.openxmlformats.org/drawingml/2006/table">
            <a:tbl>
              <a:tblPr firstRow="1" bandRow="1">
                <a:tableStyleId>{912C8C85-51F0-491E-9774-3900AFEF0FD7}</a:tableStyleId>
              </a:tblPr>
              <a:tblGrid>
                <a:gridCol w="510740">
                  <a:extLst>
                    <a:ext uri="{9D8B030D-6E8A-4147-A177-3AD203B41FA5}">
                      <a16:colId xmlns:a16="http://schemas.microsoft.com/office/drawing/2014/main" val="20000"/>
                    </a:ext>
                  </a:extLst>
                </a:gridCol>
                <a:gridCol w="512956">
                  <a:extLst>
                    <a:ext uri="{9D8B030D-6E8A-4147-A177-3AD203B41FA5}">
                      <a16:colId xmlns:a16="http://schemas.microsoft.com/office/drawing/2014/main" val="20001"/>
                    </a:ext>
                  </a:extLst>
                </a:gridCol>
                <a:gridCol w="546410">
                  <a:extLst>
                    <a:ext uri="{9D8B030D-6E8A-4147-A177-3AD203B41FA5}">
                      <a16:colId xmlns:a16="http://schemas.microsoft.com/office/drawing/2014/main" val="20002"/>
                    </a:ext>
                  </a:extLst>
                </a:gridCol>
              </a:tblGrid>
              <a:tr h="276696">
                <a:tc>
                  <a:txBody>
                    <a:bodyPr/>
                    <a:lstStyle/>
                    <a:p>
                      <a:r>
                        <a:rPr lang="en-US" sz="1400" b="0" dirty="0">
                          <a:solidFill>
                            <a:srgbClr val="191919"/>
                          </a:solidFill>
                        </a:rPr>
                        <a:t>123</a:t>
                      </a:r>
                    </a:p>
                  </a:txBody>
                  <a:tcPr marL="68598" marR="68598" marT="34290" marB="3429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400" b="0" dirty="0">
                          <a:solidFill>
                            <a:srgbClr val="191919"/>
                          </a:solidFill>
                        </a:rPr>
                        <a:t>20</a:t>
                      </a:r>
                    </a:p>
                  </a:txBody>
                  <a:tcPr marL="68598" marR="68598"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D455"/>
                    </a:solidFill>
                  </a:tcPr>
                </a:tc>
                <a:tc>
                  <a:txBody>
                    <a:bodyPr/>
                    <a:lstStyle/>
                    <a:p>
                      <a:r>
                        <a:rPr lang="en-US" sz="1400" b="0" dirty="0">
                          <a:solidFill>
                            <a:srgbClr val="191919"/>
                          </a:solidFill>
                        </a:rPr>
                        <a:t>CA</a:t>
                      </a:r>
                    </a:p>
                  </a:txBody>
                  <a:tcPr marL="68598" marR="68598"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17" name="Content Placeholder 3"/>
          <p:cNvGraphicFramePr>
            <a:graphicFrameLocks/>
          </p:cNvGraphicFramePr>
          <p:nvPr>
            <p:extLst>
              <p:ext uri="{D42A27DB-BD31-4B8C-83A1-F6EECF244321}">
                <p14:modId xmlns:p14="http://schemas.microsoft.com/office/powerpoint/2010/main" val="1413132"/>
              </p:ext>
            </p:extLst>
          </p:nvPr>
        </p:nvGraphicFramePr>
        <p:xfrm>
          <a:off x="4085606" y="3036011"/>
          <a:ext cx="1570106" cy="281940"/>
        </p:xfrm>
        <a:graphic>
          <a:graphicData uri="http://schemas.openxmlformats.org/drawingml/2006/table">
            <a:tbl>
              <a:tblPr firstRow="1" bandRow="1">
                <a:tableStyleId>{912C8C85-51F0-491E-9774-3900AFEF0FD7}</a:tableStyleId>
              </a:tblPr>
              <a:tblGrid>
                <a:gridCol w="510740">
                  <a:extLst>
                    <a:ext uri="{9D8B030D-6E8A-4147-A177-3AD203B41FA5}">
                      <a16:colId xmlns:a16="http://schemas.microsoft.com/office/drawing/2014/main" val="20000"/>
                    </a:ext>
                  </a:extLst>
                </a:gridCol>
                <a:gridCol w="512956">
                  <a:extLst>
                    <a:ext uri="{9D8B030D-6E8A-4147-A177-3AD203B41FA5}">
                      <a16:colId xmlns:a16="http://schemas.microsoft.com/office/drawing/2014/main" val="20001"/>
                    </a:ext>
                  </a:extLst>
                </a:gridCol>
                <a:gridCol w="546410">
                  <a:extLst>
                    <a:ext uri="{9D8B030D-6E8A-4147-A177-3AD203B41FA5}">
                      <a16:colId xmlns:a16="http://schemas.microsoft.com/office/drawing/2014/main" val="20002"/>
                    </a:ext>
                  </a:extLst>
                </a:gridCol>
              </a:tblGrid>
              <a:tr h="276696">
                <a:tc>
                  <a:txBody>
                    <a:bodyPr/>
                    <a:lstStyle/>
                    <a:p>
                      <a:r>
                        <a:rPr lang="en-US" sz="1400" b="0" dirty="0">
                          <a:solidFill>
                            <a:srgbClr val="191919"/>
                          </a:solidFill>
                        </a:rPr>
                        <a:t>345</a:t>
                      </a:r>
                    </a:p>
                  </a:txBody>
                  <a:tcPr marL="68598" marR="68598"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400" b="0" dirty="0">
                          <a:solidFill>
                            <a:srgbClr val="191919"/>
                          </a:solidFill>
                        </a:rPr>
                        <a:t>25</a:t>
                      </a:r>
                    </a:p>
                  </a:txBody>
                  <a:tcPr marL="68598" marR="68598"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D455"/>
                    </a:solidFill>
                  </a:tcPr>
                </a:tc>
                <a:tc>
                  <a:txBody>
                    <a:bodyPr/>
                    <a:lstStyle/>
                    <a:p>
                      <a:r>
                        <a:rPr lang="en-US" sz="1400" b="0" dirty="0">
                          <a:solidFill>
                            <a:srgbClr val="191919"/>
                          </a:solidFill>
                        </a:rPr>
                        <a:t>WA</a:t>
                      </a:r>
                    </a:p>
                  </a:txBody>
                  <a:tcPr marL="68598" marR="68598"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18" name="Content Placeholder 3"/>
          <p:cNvGraphicFramePr>
            <a:graphicFrameLocks/>
          </p:cNvGraphicFramePr>
          <p:nvPr>
            <p:extLst>
              <p:ext uri="{D42A27DB-BD31-4B8C-83A1-F6EECF244321}">
                <p14:modId xmlns:p14="http://schemas.microsoft.com/office/powerpoint/2010/main" val="553265508"/>
              </p:ext>
            </p:extLst>
          </p:nvPr>
        </p:nvGraphicFramePr>
        <p:xfrm>
          <a:off x="5655712" y="3033779"/>
          <a:ext cx="1570106" cy="281940"/>
        </p:xfrm>
        <a:graphic>
          <a:graphicData uri="http://schemas.openxmlformats.org/drawingml/2006/table">
            <a:tbl>
              <a:tblPr firstRow="1" bandRow="1">
                <a:tableStyleId>{912C8C85-51F0-491E-9774-3900AFEF0FD7}</a:tableStyleId>
              </a:tblPr>
              <a:tblGrid>
                <a:gridCol w="510740">
                  <a:extLst>
                    <a:ext uri="{9D8B030D-6E8A-4147-A177-3AD203B41FA5}">
                      <a16:colId xmlns:a16="http://schemas.microsoft.com/office/drawing/2014/main" val="20000"/>
                    </a:ext>
                  </a:extLst>
                </a:gridCol>
                <a:gridCol w="512956">
                  <a:extLst>
                    <a:ext uri="{9D8B030D-6E8A-4147-A177-3AD203B41FA5}">
                      <a16:colId xmlns:a16="http://schemas.microsoft.com/office/drawing/2014/main" val="20001"/>
                    </a:ext>
                  </a:extLst>
                </a:gridCol>
                <a:gridCol w="546410">
                  <a:extLst>
                    <a:ext uri="{9D8B030D-6E8A-4147-A177-3AD203B41FA5}">
                      <a16:colId xmlns:a16="http://schemas.microsoft.com/office/drawing/2014/main" val="20002"/>
                    </a:ext>
                  </a:extLst>
                </a:gridCol>
              </a:tblGrid>
              <a:tr h="276696">
                <a:tc>
                  <a:txBody>
                    <a:bodyPr/>
                    <a:lstStyle/>
                    <a:p>
                      <a:r>
                        <a:rPr lang="en-US" sz="1400" b="0" dirty="0">
                          <a:solidFill>
                            <a:srgbClr val="191919"/>
                          </a:solidFill>
                        </a:rPr>
                        <a:t>678</a:t>
                      </a:r>
                    </a:p>
                  </a:txBody>
                  <a:tcPr marL="68598" marR="68598"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400" b="0" dirty="0">
                          <a:solidFill>
                            <a:srgbClr val="191919"/>
                          </a:solidFill>
                        </a:rPr>
                        <a:t>40</a:t>
                      </a:r>
                    </a:p>
                  </a:txBody>
                  <a:tcPr marL="68598" marR="68598"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D455"/>
                    </a:solidFill>
                  </a:tcPr>
                </a:tc>
                <a:tc>
                  <a:txBody>
                    <a:bodyPr/>
                    <a:lstStyle/>
                    <a:p>
                      <a:r>
                        <a:rPr lang="en-US" sz="1400" b="0" dirty="0">
                          <a:solidFill>
                            <a:srgbClr val="191919"/>
                          </a:solidFill>
                        </a:rPr>
                        <a:t>FL</a:t>
                      </a:r>
                    </a:p>
                  </a:txBody>
                  <a:tcPr marL="68598" marR="68598"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19" name="Content Placeholder 3"/>
          <p:cNvGraphicFramePr>
            <a:graphicFrameLocks/>
          </p:cNvGraphicFramePr>
          <p:nvPr>
            <p:extLst>
              <p:ext uri="{D42A27DB-BD31-4B8C-83A1-F6EECF244321}">
                <p14:modId xmlns:p14="http://schemas.microsoft.com/office/powerpoint/2010/main" val="382735805"/>
              </p:ext>
            </p:extLst>
          </p:nvPr>
        </p:nvGraphicFramePr>
        <p:xfrm>
          <a:off x="7225818" y="3033779"/>
          <a:ext cx="1570106" cy="281940"/>
        </p:xfrm>
        <a:graphic>
          <a:graphicData uri="http://schemas.openxmlformats.org/drawingml/2006/table">
            <a:tbl>
              <a:tblPr firstRow="1" bandRow="1">
                <a:tableStyleId>{912C8C85-51F0-491E-9774-3900AFEF0FD7}</a:tableStyleId>
              </a:tblPr>
              <a:tblGrid>
                <a:gridCol w="510740">
                  <a:extLst>
                    <a:ext uri="{9D8B030D-6E8A-4147-A177-3AD203B41FA5}">
                      <a16:colId xmlns:a16="http://schemas.microsoft.com/office/drawing/2014/main" val="20000"/>
                    </a:ext>
                  </a:extLst>
                </a:gridCol>
                <a:gridCol w="512956">
                  <a:extLst>
                    <a:ext uri="{9D8B030D-6E8A-4147-A177-3AD203B41FA5}">
                      <a16:colId xmlns:a16="http://schemas.microsoft.com/office/drawing/2014/main" val="20001"/>
                    </a:ext>
                  </a:extLst>
                </a:gridCol>
                <a:gridCol w="546410">
                  <a:extLst>
                    <a:ext uri="{9D8B030D-6E8A-4147-A177-3AD203B41FA5}">
                      <a16:colId xmlns:a16="http://schemas.microsoft.com/office/drawing/2014/main" val="20002"/>
                    </a:ext>
                  </a:extLst>
                </a:gridCol>
              </a:tblGrid>
              <a:tr h="276696">
                <a:tc>
                  <a:txBody>
                    <a:bodyPr/>
                    <a:lstStyle/>
                    <a:p>
                      <a:r>
                        <a:rPr lang="en-US" sz="1400" b="0" dirty="0">
                          <a:solidFill>
                            <a:srgbClr val="191919"/>
                          </a:solidFill>
                        </a:rPr>
                        <a:t>999</a:t>
                      </a:r>
                    </a:p>
                  </a:txBody>
                  <a:tcPr marL="68598" marR="68598"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400" b="0" dirty="0">
                          <a:solidFill>
                            <a:srgbClr val="191919"/>
                          </a:solidFill>
                        </a:rPr>
                        <a:t>21</a:t>
                      </a:r>
                    </a:p>
                  </a:txBody>
                  <a:tcPr marL="68598" marR="68598"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D455"/>
                    </a:solidFill>
                  </a:tcPr>
                </a:tc>
                <a:tc>
                  <a:txBody>
                    <a:bodyPr/>
                    <a:lstStyle/>
                    <a:p>
                      <a:r>
                        <a:rPr lang="en-US" sz="1400" b="0" dirty="0">
                          <a:solidFill>
                            <a:srgbClr val="191919"/>
                          </a:solidFill>
                        </a:rPr>
                        <a:t>WA</a:t>
                      </a:r>
                    </a:p>
                  </a:txBody>
                  <a:tcPr marL="68598" marR="68598" marT="34290" marB="3429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20" name="Content Placeholder 3"/>
          <p:cNvGraphicFramePr>
            <a:graphicFrameLocks/>
          </p:cNvGraphicFramePr>
          <p:nvPr>
            <p:extLst/>
          </p:nvPr>
        </p:nvGraphicFramePr>
        <p:xfrm>
          <a:off x="2515500" y="3934148"/>
          <a:ext cx="1570106" cy="281940"/>
        </p:xfrm>
        <a:graphic>
          <a:graphicData uri="http://schemas.openxmlformats.org/drawingml/2006/table">
            <a:tbl>
              <a:tblPr firstRow="1" bandRow="1">
                <a:tableStyleId>{912C8C85-51F0-491E-9774-3900AFEF0FD7}</a:tableStyleId>
              </a:tblPr>
              <a:tblGrid>
                <a:gridCol w="510740">
                  <a:extLst>
                    <a:ext uri="{9D8B030D-6E8A-4147-A177-3AD203B41FA5}">
                      <a16:colId xmlns:a16="http://schemas.microsoft.com/office/drawing/2014/main" val="20000"/>
                    </a:ext>
                  </a:extLst>
                </a:gridCol>
                <a:gridCol w="512956">
                  <a:extLst>
                    <a:ext uri="{9D8B030D-6E8A-4147-A177-3AD203B41FA5}">
                      <a16:colId xmlns:a16="http://schemas.microsoft.com/office/drawing/2014/main" val="20001"/>
                    </a:ext>
                  </a:extLst>
                </a:gridCol>
                <a:gridCol w="546410">
                  <a:extLst>
                    <a:ext uri="{9D8B030D-6E8A-4147-A177-3AD203B41FA5}">
                      <a16:colId xmlns:a16="http://schemas.microsoft.com/office/drawing/2014/main" val="20002"/>
                    </a:ext>
                  </a:extLst>
                </a:gridCol>
              </a:tblGrid>
              <a:tr h="276696">
                <a:tc>
                  <a:txBody>
                    <a:bodyPr/>
                    <a:lstStyle/>
                    <a:p>
                      <a:r>
                        <a:rPr lang="en-US" sz="1400" b="0" dirty="0">
                          <a:solidFill>
                            <a:srgbClr val="191919"/>
                          </a:solidFill>
                        </a:rPr>
                        <a:t>123</a:t>
                      </a:r>
                    </a:p>
                  </a:txBody>
                  <a:tcPr marL="68598" marR="68598" marT="34290" marB="3429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400" b="0" dirty="0">
                          <a:solidFill>
                            <a:srgbClr val="191919"/>
                          </a:solidFill>
                        </a:rPr>
                        <a:t>345</a:t>
                      </a:r>
                    </a:p>
                  </a:txBody>
                  <a:tcPr marL="68598" marR="68598"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400" b="0" dirty="0">
                          <a:solidFill>
                            <a:srgbClr val="191919"/>
                          </a:solidFill>
                        </a:rPr>
                        <a:t>678</a:t>
                      </a:r>
                    </a:p>
                  </a:txBody>
                  <a:tcPr marL="68598" marR="68598"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21" name="Content Placeholder 3"/>
          <p:cNvGraphicFramePr>
            <a:graphicFrameLocks/>
          </p:cNvGraphicFramePr>
          <p:nvPr>
            <p:extLst/>
          </p:nvPr>
        </p:nvGraphicFramePr>
        <p:xfrm>
          <a:off x="4085606" y="3934148"/>
          <a:ext cx="1570106" cy="281940"/>
        </p:xfrm>
        <a:graphic>
          <a:graphicData uri="http://schemas.openxmlformats.org/drawingml/2006/table">
            <a:tbl>
              <a:tblPr firstRow="1" bandRow="1">
                <a:tableStyleId>{912C8C85-51F0-491E-9774-3900AFEF0FD7}</a:tableStyleId>
              </a:tblPr>
              <a:tblGrid>
                <a:gridCol w="510740">
                  <a:extLst>
                    <a:ext uri="{9D8B030D-6E8A-4147-A177-3AD203B41FA5}">
                      <a16:colId xmlns:a16="http://schemas.microsoft.com/office/drawing/2014/main" val="20000"/>
                    </a:ext>
                  </a:extLst>
                </a:gridCol>
                <a:gridCol w="512956">
                  <a:extLst>
                    <a:ext uri="{9D8B030D-6E8A-4147-A177-3AD203B41FA5}">
                      <a16:colId xmlns:a16="http://schemas.microsoft.com/office/drawing/2014/main" val="20001"/>
                    </a:ext>
                  </a:extLst>
                </a:gridCol>
                <a:gridCol w="546410">
                  <a:extLst>
                    <a:ext uri="{9D8B030D-6E8A-4147-A177-3AD203B41FA5}">
                      <a16:colId xmlns:a16="http://schemas.microsoft.com/office/drawing/2014/main" val="20002"/>
                    </a:ext>
                  </a:extLst>
                </a:gridCol>
              </a:tblGrid>
              <a:tr h="276696">
                <a:tc>
                  <a:txBody>
                    <a:bodyPr/>
                    <a:lstStyle/>
                    <a:p>
                      <a:r>
                        <a:rPr lang="en-US" sz="1400" b="0" dirty="0">
                          <a:solidFill>
                            <a:srgbClr val="191919"/>
                          </a:solidFill>
                        </a:rPr>
                        <a:t>999</a:t>
                      </a:r>
                    </a:p>
                  </a:txBody>
                  <a:tcPr marL="68598" marR="68598"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400" b="0" dirty="0">
                          <a:solidFill>
                            <a:srgbClr val="191919"/>
                          </a:solidFill>
                        </a:rPr>
                        <a:t>20</a:t>
                      </a:r>
                    </a:p>
                  </a:txBody>
                  <a:tcPr marL="68598" marR="68598"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D455"/>
                    </a:solidFill>
                  </a:tcPr>
                </a:tc>
                <a:tc>
                  <a:txBody>
                    <a:bodyPr/>
                    <a:lstStyle/>
                    <a:p>
                      <a:r>
                        <a:rPr lang="en-US" sz="1400" b="0" dirty="0">
                          <a:solidFill>
                            <a:srgbClr val="191919"/>
                          </a:solidFill>
                        </a:rPr>
                        <a:t>25</a:t>
                      </a:r>
                    </a:p>
                  </a:txBody>
                  <a:tcPr marL="68598" marR="68598"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D555"/>
                    </a:solidFill>
                  </a:tcPr>
                </a:tc>
                <a:extLst>
                  <a:ext uri="{0D108BD9-81ED-4DB2-BD59-A6C34878D82A}">
                    <a16:rowId xmlns:a16="http://schemas.microsoft.com/office/drawing/2014/main" val="10000"/>
                  </a:ext>
                </a:extLst>
              </a:tr>
            </a:tbl>
          </a:graphicData>
        </a:graphic>
      </p:graphicFrame>
      <p:graphicFrame>
        <p:nvGraphicFramePr>
          <p:cNvPr id="22" name="Content Placeholder 3"/>
          <p:cNvGraphicFramePr>
            <a:graphicFrameLocks/>
          </p:cNvGraphicFramePr>
          <p:nvPr>
            <p:extLst>
              <p:ext uri="{D42A27DB-BD31-4B8C-83A1-F6EECF244321}">
                <p14:modId xmlns:p14="http://schemas.microsoft.com/office/powerpoint/2010/main" val="977271621"/>
              </p:ext>
            </p:extLst>
          </p:nvPr>
        </p:nvGraphicFramePr>
        <p:xfrm>
          <a:off x="5655712" y="3931916"/>
          <a:ext cx="1570106" cy="281940"/>
        </p:xfrm>
        <a:graphic>
          <a:graphicData uri="http://schemas.openxmlformats.org/drawingml/2006/table">
            <a:tbl>
              <a:tblPr firstRow="1" bandRow="1">
                <a:tableStyleId>{912C8C85-51F0-491E-9774-3900AFEF0FD7}</a:tableStyleId>
              </a:tblPr>
              <a:tblGrid>
                <a:gridCol w="510740">
                  <a:extLst>
                    <a:ext uri="{9D8B030D-6E8A-4147-A177-3AD203B41FA5}">
                      <a16:colId xmlns:a16="http://schemas.microsoft.com/office/drawing/2014/main" val="20000"/>
                    </a:ext>
                  </a:extLst>
                </a:gridCol>
                <a:gridCol w="512956">
                  <a:extLst>
                    <a:ext uri="{9D8B030D-6E8A-4147-A177-3AD203B41FA5}">
                      <a16:colId xmlns:a16="http://schemas.microsoft.com/office/drawing/2014/main" val="20001"/>
                    </a:ext>
                  </a:extLst>
                </a:gridCol>
                <a:gridCol w="546410">
                  <a:extLst>
                    <a:ext uri="{9D8B030D-6E8A-4147-A177-3AD203B41FA5}">
                      <a16:colId xmlns:a16="http://schemas.microsoft.com/office/drawing/2014/main" val="20002"/>
                    </a:ext>
                  </a:extLst>
                </a:gridCol>
              </a:tblGrid>
              <a:tr h="276696">
                <a:tc>
                  <a:txBody>
                    <a:bodyPr/>
                    <a:lstStyle/>
                    <a:p>
                      <a:r>
                        <a:rPr lang="en-US" sz="1400" b="0" dirty="0">
                          <a:solidFill>
                            <a:srgbClr val="191919"/>
                          </a:solidFill>
                        </a:rPr>
                        <a:t>40</a:t>
                      </a:r>
                    </a:p>
                  </a:txBody>
                  <a:tcPr marL="68598" marR="68598"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D555"/>
                    </a:solidFill>
                  </a:tcPr>
                </a:tc>
                <a:tc>
                  <a:txBody>
                    <a:bodyPr/>
                    <a:lstStyle/>
                    <a:p>
                      <a:r>
                        <a:rPr lang="en-US" sz="1400" b="0" dirty="0">
                          <a:solidFill>
                            <a:srgbClr val="191919"/>
                          </a:solidFill>
                        </a:rPr>
                        <a:t>21</a:t>
                      </a:r>
                    </a:p>
                  </a:txBody>
                  <a:tcPr marL="68598" marR="68598"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D455"/>
                    </a:solidFill>
                  </a:tcPr>
                </a:tc>
                <a:tc>
                  <a:txBody>
                    <a:bodyPr/>
                    <a:lstStyle/>
                    <a:p>
                      <a:r>
                        <a:rPr lang="en-US" sz="1400" b="0" dirty="0">
                          <a:solidFill>
                            <a:srgbClr val="191919"/>
                          </a:solidFill>
                        </a:rPr>
                        <a:t>CA</a:t>
                      </a:r>
                    </a:p>
                  </a:txBody>
                  <a:tcPr marL="68598" marR="68598"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23" name="Content Placeholder 3"/>
          <p:cNvGraphicFramePr>
            <a:graphicFrameLocks/>
          </p:cNvGraphicFramePr>
          <p:nvPr>
            <p:extLst>
              <p:ext uri="{D42A27DB-BD31-4B8C-83A1-F6EECF244321}">
                <p14:modId xmlns:p14="http://schemas.microsoft.com/office/powerpoint/2010/main" val="500136458"/>
              </p:ext>
            </p:extLst>
          </p:nvPr>
        </p:nvGraphicFramePr>
        <p:xfrm>
          <a:off x="7225818" y="3931916"/>
          <a:ext cx="1570106" cy="281940"/>
        </p:xfrm>
        <a:graphic>
          <a:graphicData uri="http://schemas.openxmlformats.org/drawingml/2006/table">
            <a:tbl>
              <a:tblPr firstRow="1" bandRow="1">
                <a:tableStyleId>{912C8C85-51F0-491E-9774-3900AFEF0FD7}</a:tableStyleId>
              </a:tblPr>
              <a:tblGrid>
                <a:gridCol w="510740">
                  <a:extLst>
                    <a:ext uri="{9D8B030D-6E8A-4147-A177-3AD203B41FA5}">
                      <a16:colId xmlns:a16="http://schemas.microsoft.com/office/drawing/2014/main" val="20000"/>
                    </a:ext>
                  </a:extLst>
                </a:gridCol>
                <a:gridCol w="512956">
                  <a:extLst>
                    <a:ext uri="{9D8B030D-6E8A-4147-A177-3AD203B41FA5}">
                      <a16:colId xmlns:a16="http://schemas.microsoft.com/office/drawing/2014/main" val="20001"/>
                    </a:ext>
                  </a:extLst>
                </a:gridCol>
                <a:gridCol w="546410">
                  <a:extLst>
                    <a:ext uri="{9D8B030D-6E8A-4147-A177-3AD203B41FA5}">
                      <a16:colId xmlns:a16="http://schemas.microsoft.com/office/drawing/2014/main" val="20002"/>
                    </a:ext>
                  </a:extLst>
                </a:gridCol>
              </a:tblGrid>
              <a:tr h="276696">
                <a:tc>
                  <a:txBody>
                    <a:bodyPr/>
                    <a:lstStyle/>
                    <a:p>
                      <a:r>
                        <a:rPr lang="en-US" sz="1400" b="0" dirty="0">
                          <a:solidFill>
                            <a:srgbClr val="191919"/>
                          </a:solidFill>
                        </a:rPr>
                        <a:t>WA</a:t>
                      </a:r>
                    </a:p>
                  </a:txBody>
                  <a:tcPr marL="68598" marR="68598"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400" b="0" dirty="0">
                          <a:solidFill>
                            <a:srgbClr val="191919"/>
                          </a:solidFill>
                        </a:rPr>
                        <a:t>FL</a:t>
                      </a:r>
                    </a:p>
                  </a:txBody>
                  <a:tcPr marL="68598" marR="68598"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400" b="0" dirty="0">
                          <a:solidFill>
                            <a:srgbClr val="191919"/>
                          </a:solidFill>
                        </a:rPr>
                        <a:t>WA</a:t>
                      </a:r>
                    </a:p>
                  </a:txBody>
                  <a:tcPr marL="68598" marR="68598" marT="34290" marB="3429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0"/>
                  </a:ext>
                </a:extLst>
              </a:tr>
            </a:tbl>
          </a:graphicData>
        </a:graphic>
      </p:graphicFrame>
      <p:sp>
        <p:nvSpPr>
          <p:cNvPr id="3" name="TextBox 2"/>
          <p:cNvSpPr txBox="1"/>
          <p:nvPr/>
        </p:nvSpPr>
        <p:spPr>
          <a:xfrm>
            <a:off x="60087" y="2990083"/>
            <a:ext cx="1696298"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ROW FORMAT</a:t>
            </a:r>
          </a:p>
        </p:txBody>
      </p:sp>
      <p:sp>
        <p:nvSpPr>
          <p:cNvPr id="24" name="TextBox 23"/>
          <p:cNvSpPr txBox="1"/>
          <p:nvPr/>
        </p:nvSpPr>
        <p:spPr>
          <a:xfrm>
            <a:off x="0" y="3897157"/>
            <a:ext cx="2206630"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COLUMN FORMAT</a:t>
            </a:r>
          </a:p>
        </p:txBody>
      </p:sp>
      <p:cxnSp>
        <p:nvCxnSpPr>
          <p:cNvPr id="6" name="Straight Connector 5"/>
          <p:cNvCxnSpPr/>
          <p:nvPr/>
        </p:nvCxnSpPr>
        <p:spPr>
          <a:xfrm>
            <a:off x="4594302" y="3657600"/>
            <a:ext cx="0" cy="82519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653560" y="3674880"/>
            <a:ext cx="0" cy="82519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104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8"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8"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par>
                                <p:cTn id="25" presetID="22" presetClass="entr" presetSubtype="8"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par>
                                <p:cTn id="28" presetID="22" presetClass="entr" presetSubtype="8"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par>
                                <p:cTn id="31" presetID="22" presetClass="entr" presetSubtype="8"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par>
                                <p:cTn id="42" presetID="22" presetClass="entr" presetSubtype="1"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Schema Evolution – </a:t>
            </a:r>
            <a:r>
              <a:rPr lang="en-US" dirty="0"/>
              <a:t>Add field</a:t>
            </a:r>
          </a:p>
        </p:txBody>
      </p:sp>
      <p:grpSp>
        <p:nvGrpSpPr>
          <p:cNvPr id="3" name="Group 2"/>
          <p:cNvGrpSpPr/>
          <p:nvPr/>
        </p:nvGrpSpPr>
        <p:grpSpPr>
          <a:xfrm>
            <a:off x="810318" y="1224636"/>
            <a:ext cx="6657948" cy="1077686"/>
            <a:chOff x="810318" y="1224636"/>
            <a:chExt cx="6657948" cy="1077686"/>
          </a:xfrm>
        </p:grpSpPr>
        <p:sp>
          <p:nvSpPr>
            <p:cNvPr id="4" name="Rounded Rectangle 3"/>
            <p:cNvSpPr/>
            <p:nvPr/>
          </p:nvSpPr>
          <p:spPr>
            <a:xfrm>
              <a:off x="3461656" y="1224637"/>
              <a:ext cx="1355272" cy="10776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1.0</a:t>
              </a:r>
            </a:p>
          </p:txBody>
        </p:sp>
        <p:sp>
          <p:nvSpPr>
            <p:cNvPr id="5" name="Oval 4"/>
            <p:cNvSpPr/>
            <p:nvPr/>
          </p:nvSpPr>
          <p:spPr>
            <a:xfrm>
              <a:off x="810318" y="1224637"/>
              <a:ext cx="1224643" cy="10776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1.0</a:t>
              </a:r>
            </a:p>
          </p:txBody>
        </p:sp>
        <p:cxnSp>
          <p:nvCxnSpPr>
            <p:cNvPr id="8" name="Straight Arrow Connector 7"/>
            <p:cNvCxnSpPr/>
            <p:nvPr/>
          </p:nvCxnSpPr>
          <p:spPr>
            <a:xfrm>
              <a:off x="2198246" y="1763479"/>
              <a:ext cx="9368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6243623" y="1224636"/>
              <a:ext cx="1224643" cy="10776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1.0</a:t>
              </a:r>
            </a:p>
          </p:txBody>
        </p:sp>
        <p:cxnSp>
          <p:nvCxnSpPr>
            <p:cNvPr id="10" name="Straight Arrow Connector 9"/>
            <p:cNvCxnSpPr/>
            <p:nvPr/>
          </p:nvCxnSpPr>
          <p:spPr>
            <a:xfrm>
              <a:off x="5051637" y="1747143"/>
              <a:ext cx="9368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198246" y="1320276"/>
              <a:ext cx="86754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WRITE</a:t>
              </a:r>
            </a:p>
          </p:txBody>
        </p:sp>
        <p:sp>
          <p:nvSpPr>
            <p:cNvPr id="18" name="TextBox 17"/>
            <p:cNvSpPr txBox="1"/>
            <p:nvPr/>
          </p:nvSpPr>
          <p:spPr>
            <a:xfrm>
              <a:off x="5051637" y="1320276"/>
              <a:ext cx="761747"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READ</a:t>
              </a:r>
            </a:p>
          </p:txBody>
        </p:sp>
      </p:grpSp>
      <p:grpSp>
        <p:nvGrpSpPr>
          <p:cNvPr id="6" name="Group 5"/>
          <p:cNvGrpSpPr/>
          <p:nvPr/>
        </p:nvGrpSpPr>
        <p:grpSpPr>
          <a:xfrm>
            <a:off x="810318" y="2879264"/>
            <a:ext cx="6657948" cy="1077686"/>
            <a:chOff x="810318" y="2879264"/>
            <a:chExt cx="6657948" cy="1077686"/>
          </a:xfrm>
        </p:grpSpPr>
        <p:sp>
          <p:nvSpPr>
            <p:cNvPr id="11" name="Rounded Rectangle 10"/>
            <p:cNvSpPr/>
            <p:nvPr/>
          </p:nvSpPr>
          <p:spPr>
            <a:xfrm>
              <a:off x="3461656" y="2879265"/>
              <a:ext cx="1355272" cy="1077685"/>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2.0</a:t>
              </a:r>
            </a:p>
          </p:txBody>
        </p:sp>
        <p:sp>
          <p:nvSpPr>
            <p:cNvPr id="12" name="Oval 11"/>
            <p:cNvSpPr/>
            <p:nvPr/>
          </p:nvSpPr>
          <p:spPr>
            <a:xfrm>
              <a:off x="810318" y="2879265"/>
              <a:ext cx="1224643" cy="1077685"/>
            </a:xfrm>
            <a:prstGeom prst="ellipse">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2.0</a:t>
              </a:r>
            </a:p>
          </p:txBody>
        </p:sp>
        <p:cxnSp>
          <p:nvCxnSpPr>
            <p:cNvPr id="13" name="Straight Arrow Connector 12"/>
            <p:cNvCxnSpPr/>
            <p:nvPr/>
          </p:nvCxnSpPr>
          <p:spPr>
            <a:xfrm>
              <a:off x="2198246" y="3418107"/>
              <a:ext cx="9368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243623" y="2879264"/>
              <a:ext cx="1224643" cy="1077685"/>
            </a:xfrm>
            <a:prstGeom prst="ellipse">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2.0</a:t>
              </a:r>
            </a:p>
          </p:txBody>
        </p:sp>
        <p:cxnSp>
          <p:nvCxnSpPr>
            <p:cNvPr id="15" name="Straight Arrow Connector 14"/>
            <p:cNvCxnSpPr/>
            <p:nvPr/>
          </p:nvCxnSpPr>
          <p:spPr>
            <a:xfrm>
              <a:off x="5051637" y="3401771"/>
              <a:ext cx="9368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140880" y="2983452"/>
              <a:ext cx="86754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WRITE</a:t>
              </a:r>
            </a:p>
          </p:txBody>
        </p:sp>
        <p:sp>
          <p:nvSpPr>
            <p:cNvPr id="19" name="TextBox 18"/>
            <p:cNvSpPr txBox="1"/>
            <p:nvPr/>
          </p:nvSpPr>
          <p:spPr>
            <a:xfrm>
              <a:off x="5072074" y="2974903"/>
              <a:ext cx="761747"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READ</a:t>
              </a:r>
            </a:p>
          </p:txBody>
        </p:sp>
      </p:grpSp>
    </p:spTree>
    <p:extLst>
      <p:ext uri="{BB962C8B-B14F-4D97-AF65-F5344CB8AC3E}">
        <p14:creationId xmlns:p14="http://schemas.microsoft.com/office/powerpoint/2010/main" val="121516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Schema Evolution – </a:t>
            </a:r>
            <a:r>
              <a:rPr lang="en-US" dirty="0"/>
              <a:t>Add field</a:t>
            </a:r>
          </a:p>
        </p:txBody>
      </p:sp>
      <p:sp>
        <p:nvSpPr>
          <p:cNvPr id="4" name="Rounded Rectangle 3"/>
          <p:cNvSpPr/>
          <p:nvPr/>
        </p:nvSpPr>
        <p:spPr>
          <a:xfrm>
            <a:off x="3461656" y="1224637"/>
            <a:ext cx="1355272" cy="10776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1.0</a:t>
            </a:r>
          </a:p>
        </p:txBody>
      </p:sp>
      <p:sp>
        <p:nvSpPr>
          <p:cNvPr id="5" name="Oval 4"/>
          <p:cNvSpPr/>
          <p:nvPr/>
        </p:nvSpPr>
        <p:spPr>
          <a:xfrm>
            <a:off x="810318" y="1224637"/>
            <a:ext cx="1224643" cy="10776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1.0</a:t>
            </a:r>
          </a:p>
        </p:txBody>
      </p:sp>
      <p:cxnSp>
        <p:nvCxnSpPr>
          <p:cNvPr id="8" name="Straight Arrow Connector 7"/>
          <p:cNvCxnSpPr/>
          <p:nvPr/>
        </p:nvCxnSpPr>
        <p:spPr>
          <a:xfrm>
            <a:off x="2198246" y="1763479"/>
            <a:ext cx="9368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6243623" y="1224636"/>
            <a:ext cx="1224643" cy="10776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1.0</a:t>
            </a:r>
          </a:p>
        </p:txBody>
      </p:sp>
      <p:cxnSp>
        <p:nvCxnSpPr>
          <p:cNvPr id="10" name="Straight Arrow Connector 9"/>
          <p:cNvCxnSpPr/>
          <p:nvPr/>
        </p:nvCxnSpPr>
        <p:spPr>
          <a:xfrm>
            <a:off x="5051637" y="1747143"/>
            <a:ext cx="1191986" cy="12363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3461656" y="2879265"/>
            <a:ext cx="1355272" cy="1077685"/>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2.0</a:t>
            </a:r>
          </a:p>
        </p:txBody>
      </p:sp>
      <p:sp>
        <p:nvSpPr>
          <p:cNvPr id="12" name="Oval 11"/>
          <p:cNvSpPr/>
          <p:nvPr/>
        </p:nvSpPr>
        <p:spPr>
          <a:xfrm>
            <a:off x="810318" y="2879265"/>
            <a:ext cx="1224643" cy="1077685"/>
          </a:xfrm>
          <a:prstGeom prst="ellipse">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2.0</a:t>
            </a:r>
          </a:p>
        </p:txBody>
      </p:sp>
      <p:cxnSp>
        <p:nvCxnSpPr>
          <p:cNvPr id="13" name="Straight Arrow Connector 12"/>
          <p:cNvCxnSpPr/>
          <p:nvPr/>
        </p:nvCxnSpPr>
        <p:spPr>
          <a:xfrm>
            <a:off x="2198246" y="3418107"/>
            <a:ext cx="9368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243623" y="2879264"/>
            <a:ext cx="1224643" cy="1077685"/>
          </a:xfrm>
          <a:prstGeom prst="ellipse">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2.0</a:t>
            </a:r>
          </a:p>
        </p:txBody>
      </p:sp>
      <p:cxnSp>
        <p:nvCxnSpPr>
          <p:cNvPr id="15" name="Straight Arrow Connector 14"/>
          <p:cNvCxnSpPr/>
          <p:nvPr/>
        </p:nvCxnSpPr>
        <p:spPr>
          <a:xfrm flipV="1">
            <a:off x="5051637" y="2302321"/>
            <a:ext cx="1191986" cy="10994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198246" y="1320276"/>
            <a:ext cx="86754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WRITE</a:t>
            </a:r>
          </a:p>
        </p:txBody>
      </p:sp>
      <p:sp>
        <p:nvSpPr>
          <p:cNvPr id="17" name="TextBox 16"/>
          <p:cNvSpPr txBox="1"/>
          <p:nvPr/>
        </p:nvSpPr>
        <p:spPr>
          <a:xfrm>
            <a:off x="2140880" y="2983452"/>
            <a:ext cx="867545" cy="369332"/>
          </a:xfrm>
          <a:prstGeom prst="rect">
            <a:avLst/>
          </a:prstGeom>
          <a:noFill/>
        </p:spPr>
        <p:txBody>
          <a:bodyPr wrap="none" rtlCol="0">
            <a:spAutoFit/>
          </a:bodyPr>
          <a:lstStyle/>
          <a:p>
            <a:r>
              <a:rPr lang="en-US">
                <a:solidFill>
                  <a:schemeClr val="bg1"/>
                </a:solidFill>
                <a:latin typeface="Amazon Ember" panose="020B0603020204020204" pitchFamily="34" charset="0"/>
                <a:ea typeface="Amazon Ember" panose="020B0603020204020204" pitchFamily="34" charset="0"/>
                <a:cs typeface="Amazon Ember" panose="020B0603020204020204" pitchFamily="34" charset="0"/>
              </a:rPr>
              <a:t>WRITE</a:t>
            </a:r>
          </a:p>
        </p:txBody>
      </p:sp>
      <p:sp>
        <p:nvSpPr>
          <p:cNvPr id="18" name="TextBox 17"/>
          <p:cNvSpPr txBox="1"/>
          <p:nvPr/>
        </p:nvSpPr>
        <p:spPr>
          <a:xfrm rot="2773965">
            <a:off x="5119237" y="1763808"/>
            <a:ext cx="761747"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READ</a:t>
            </a:r>
          </a:p>
        </p:txBody>
      </p:sp>
      <p:sp>
        <p:nvSpPr>
          <p:cNvPr id="19" name="TextBox 18"/>
          <p:cNvSpPr txBox="1"/>
          <p:nvPr/>
        </p:nvSpPr>
        <p:spPr>
          <a:xfrm rot="19051931">
            <a:off x="5048376" y="2604771"/>
            <a:ext cx="761747"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READ</a:t>
            </a:r>
          </a:p>
        </p:txBody>
      </p:sp>
      <p:grpSp>
        <p:nvGrpSpPr>
          <p:cNvPr id="26" name="Group 25"/>
          <p:cNvGrpSpPr/>
          <p:nvPr/>
        </p:nvGrpSpPr>
        <p:grpSpPr>
          <a:xfrm>
            <a:off x="5500110" y="532413"/>
            <a:ext cx="2906677" cy="678009"/>
            <a:chOff x="5429249" y="291447"/>
            <a:chExt cx="2906677" cy="678009"/>
          </a:xfrm>
        </p:grpSpPr>
        <p:sp>
          <p:nvSpPr>
            <p:cNvPr id="23" name="Rounded Rectangle 22"/>
            <p:cNvSpPr/>
            <p:nvPr/>
          </p:nvSpPr>
          <p:spPr>
            <a:xfrm>
              <a:off x="5429249" y="291447"/>
              <a:ext cx="2906677" cy="678009"/>
            </a:xfrm>
            <a:prstGeom prst="roundRect">
              <a:avLst/>
            </a:prstGeom>
            <a:solidFill>
              <a:schemeClr val="accent4">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extBox 21"/>
            <p:cNvSpPr txBox="1"/>
            <p:nvPr/>
          </p:nvSpPr>
          <p:spPr>
            <a:xfrm>
              <a:off x="5487620" y="465366"/>
              <a:ext cx="2775119" cy="369332"/>
            </a:xfrm>
            <a:prstGeom prst="rect">
              <a:avLst/>
            </a:prstGeom>
            <a:noFill/>
          </p:spPr>
          <p:txBody>
            <a:bodyPr wrap="none" rtlCol="0">
              <a:spAutoFit/>
            </a:bodyPr>
            <a:lstStyle/>
            <a:p>
              <a:r>
                <a:rPr lang="en-US" dirty="0">
                  <a:solidFill>
                    <a:schemeClr val="accent4"/>
                  </a:solidFill>
                  <a:latin typeface="Amazon Ember" panose="020B0603020204020204" pitchFamily="34" charset="0"/>
                  <a:ea typeface="Amazon Ember" panose="020B0603020204020204" pitchFamily="34" charset="0"/>
                  <a:cs typeface="Amazon Ember" panose="020B0603020204020204" pitchFamily="34" charset="0"/>
                </a:rPr>
                <a:t>Reader ignores new field</a:t>
              </a:r>
            </a:p>
          </p:txBody>
        </p:sp>
      </p:grpSp>
      <p:grpSp>
        <p:nvGrpSpPr>
          <p:cNvPr id="27" name="Group 26"/>
          <p:cNvGrpSpPr/>
          <p:nvPr/>
        </p:nvGrpSpPr>
        <p:grpSpPr>
          <a:xfrm>
            <a:off x="5542644" y="3978714"/>
            <a:ext cx="2923258" cy="678009"/>
            <a:chOff x="4875390" y="4029042"/>
            <a:chExt cx="2923258" cy="678009"/>
          </a:xfrm>
        </p:grpSpPr>
        <p:sp>
          <p:nvSpPr>
            <p:cNvPr id="24" name="Rounded Rectangle 23"/>
            <p:cNvSpPr/>
            <p:nvPr/>
          </p:nvSpPr>
          <p:spPr>
            <a:xfrm>
              <a:off x="4875390" y="4029042"/>
              <a:ext cx="2906677" cy="678009"/>
            </a:xfrm>
            <a:prstGeom prst="roundRect">
              <a:avLst/>
            </a:prstGeom>
            <a:solidFill>
              <a:schemeClr val="accent4">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TextBox 24"/>
            <p:cNvSpPr txBox="1"/>
            <p:nvPr/>
          </p:nvSpPr>
          <p:spPr>
            <a:xfrm>
              <a:off x="4933761" y="4202961"/>
              <a:ext cx="2864887" cy="369332"/>
            </a:xfrm>
            <a:prstGeom prst="rect">
              <a:avLst/>
            </a:prstGeom>
            <a:noFill/>
          </p:spPr>
          <p:txBody>
            <a:bodyPr wrap="none" rtlCol="0">
              <a:spAutoFit/>
            </a:bodyPr>
            <a:lstStyle/>
            <a:p>
              <a:r>
                <a:rPr lang="en-US" dirty="0">
                  <a:solidFill>
                    <a:schemeClr val="accent4"/>
                  </a:solidFill>
                  <a:latin typeface="Amazon Ember" panose="020B0603020204020204" pitchFamily="34" charset="0"/>
                  <a:ea typeface="Amazon Ember" panose="020B0603020204020204" pitchFamily="34" charset="0"/>
                  <a:cs typeface="Amazon Ember" panose="020B0603020204020204" pitchFamily="34" charset="0"/>
                </a:rPr>
                <a:t>Reader uses default value</a:t>
              </a:r>
            </a:p>
          </p:txBody>
        </p:sp>
      </p:grpSp>
    </p:spTree>
    <p:extLst>
      <p:ext uri="{BB962C8B-B14F-4D97-AF65-F5344CB8AC3E}">
        <p14:creationId xmlns:p14="http://schemas.microsoft.com/office/powerpoint/2010/main" val="205613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97" y="152060"/>
            <a:ext cx="8153400" cy="503392"/>
          </a:xfrm>
        </p:spPr>
        <p:txBody>
          <a:bodyPr/>
          <a:lstStyle/>
          <a:p>
            <a:r>
              <a:rPr lang="en-US" dirty="0">
                <a:solidFill>
                  <a:schemeClr val="accent2"/>
                </a:solidFill>
              </a:rPr>
              <a:t>File Formats</a:t>
            </a:r>
          </a:p>
        </p:txBody>
      </p:sp>
      <p:graphicFrame>
        <p:nvGraphicFramePr>
          <p:cNvPr id="8" name="Content Placeholder 4"/>
          <p:cNvGraphicFramePr>
            <a:graphicFrameLocks noGrp="1"/>
          </p:cNvGraphicFramePr>
          <p:nvPr>
            <p:ph idx="1"/>
            <p:extLst>
              <p:ext uri="{D42A27DB-BD31-4B8C-83A1-F6EECF244321}">
                <p14:modId xmlns:p14="http://schemas.microsoft.com/office/powerpoint/2010/main" val="3528415335"/>
              </p:ext>
            </p:extLst>
          </p:nvPr>
        </p:nvGraphicFramePr>
        <p:xfrm>
          <a:off x="551397" y="804023"/>
          <a:ext cx="8371208" cy="3779499"/>
        </p:xfrm>
        <a:graphic>
          <a:graphicData uri="http://schemas.openxmlformats.org/drawingml/2006/table">
            <a:tbl>
              <a:tblPr firstRow="1" bandRow="1">
                <a:tableStyleId>{912C8C85-51F0-491E-9774-3900AFEF0FD7}</a:tableStyleId>
              </a:tblPr>
              <a:tblGrid>
                <a:gridCol w="2485342">
                  <a:extLst>
                    <a:ext uri="{9D8B030D-6E8A-4147-A177-3AD203B41FA5}">
                      <a16:colId xmlns:a16="http://schemas.microsoft.com/office/drawing/2014/main" val="20000"/>
                    </a:ext>
                  </a:extLst>
                </a:gridCol>
                <a:gridCol w="1337242">
                  <a:extLst>
                    <a:ext uri="{9D8B030D-6E8A-4147-A177-3AD203B41FA5}">
                      <a16:colId xmlns:a16="http://schemas.microsoft.com/office/drawing/2014/main" val="20001"/>
                    </a:ext>
                  </a:extLst>
                </a:gridCol>
                <a:gridCol w="1411101">
                  <a:extLst>
                    <a:ext uri="{9D8B030D-6E8A-4147-A177-3AD203B41FA5}">
                      <a16:colId xmlns:a16="http://schemas.microsoft.com/office/drawing/2014/main" val="20002"/>
                    </a:ext>
                  </a:extLst>
                </a:gridCol>
                <a:gridCol w="1411101">
                  <a:extLst>
                    <a:ext uri="{9D8B030D-6E8A-4147-A177-3AD203B41FA5}">
                      <a16:colId xmlns:a16="http://schemas.microsoft.com/office/drawing/2014/main" val="20003"/>
                    </a:ext>
                  </a:extLst>
                </a:gridCol>
                <a:gridCol w="1726422">
                  <a:extLst>
                    <a:ext uri="{9D8B030D-6E8A-4147-A177-3AD203B41FA5}">
                      <a16:colId xmlns:a16="http://schemas.microsoft.com/office/drawing/2014/main" val="20004"/>
                    </a:ext>
                  </a:extLst>
                </a:gridCol>
              </a:tblGrid>
              <a:tr h="334535">
                <a:tc>
                  <a:txBody>
                    <a:bodyPr/>
                    <a:lstStyle/>
                    <a:p>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Feature</a:t>
                      </a:r>
                    </a:p>
                  </a:txBody>
                  <a:tcPr marL="91433" marR="91433" marT="34297" marB="34297">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Text</a:t>
                      </a:r>
                      <a:endPar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Avro</a:t>
                      </a: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ORC</a:t>
                      </a: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Parquet</a:t>
                      </a: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37748">
                <a:tc>
                  <a:txBody>
                    <a:bodyPr/>
                    <a:lstStyle/>
                    <a:p>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a:t>
                      </a:r>
                      <a:r>
                        <a:rPr lang="en-US" sz="14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Support</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37748">
                <a:tc>
                  <a:txBody>
                    <a:bodyPr/>
                    <a:lstStyle/>
                    <a:p>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 Amazon</a:t>
                      </a:r>
                      <a:r>
                        <a:rPr lang="en-US" sz="14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EMR</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7748">
                <a:tc>
                  <a:txBody>
                    <a:bodyPr/>
                    <a:lstStyle/>
                    <a:p>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 Amazon Redshift</a:t>
                      </a:r>
                    </a:p>
                  </a:txBody>
                  <a:tcPr marL="91433" marR="91433" marT="34297" marB="34297">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 (through Spectrum)</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ctr" defTabSz="457189" rtl="0" eaLnBrk="1" fontAlgn="auto" latinLnBrk="0" hangingPunct="1">
                        <a:lnSpc>
                          <a:spcPct val="100000"/>
                        </a:lnSpc>
                        <a:spcBef>
                          <a:spcPts val="0"/>
                        </a:spcBef>
                        <a:spcAft>
                          <a:spcPts val="0"/>
                        </a:spcAft>
                        <a:buClrTx/>
                        <a:buSzTx/>
                        <a:buFontTx/>
                        <a:buNone/>
                        <a:tabLst/>
                        <a:defRPr/>
                      </a:pP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 (through Spectrum)</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37748">
                <a:tc>
                  <a:txBody>
                    <a:bodyPr/>
                    <a:lstStyle/>
                    <a:p>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Block</a:t>
                      </a:r>
                      <a:r>
                        <a:rPr lang="en-US" sz="14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Compression</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X</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37748">
                <a:tc>
                  <a:txBody>
                    <a:bodyPr/>
                    <a:lstStyle/>
                    <a:p>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a:t>
                      </a:r>
                      <a:r>
                        <a:rPr lang="en-US" sz="14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Evolution</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X</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17095">
                <a:tc>
                  <a:txBody>
                    <a:bodyPr/>
                    <a:lstStyle/>
                    <a:p>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a:t>
                      </a:r>
                      <a:r>
                        <a:rPr lang="en-US" sz="14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Storage</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Row</a:t>
                      </a: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Row</a:t>
                      </a: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Column</a:t>
                      </a: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Column</a:t>
                      </a: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17095">
                <a:tc>
                  <a:txBody>
                    <a:bodyPr/>
                    <a:lstStyle/>
                    <a:p>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Write</a:t>
                      </a:r>
                      <a:r>
                        <a:rPr lang="en-US" sz="14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Performance</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Fast</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Medium</a:t>
                      </a: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Slow</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Slow</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37748">
                <a:tc>
                  <a:txBody>
                    <a:bodyPr/>
                    <a:lstStyle/>
                    <a:p>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Read Performance</a:t>
                      </a:r>
                    </a:p>
                  </a:txBody>
                  <a:tcPr marL="91433" marR="91433" marT="34297" marB="34297">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Slow</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Medium</a:t>
                      </a:r>
                    </a:p>
                  </a:txBody>
                  <a:tcPr marL="91433" marR="91433" marT="34297" marB="342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Fast</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sym typeface="Wingdings"/>
                        </a:rPr>
                        <a:t>Fast</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91433" marR="91433" marT="34297" marB="342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3" name="Rectangle 2"/>
          <p:cNvSpPr/>
          <p:nvPr/>
        </p:nvSpPr>
        <p:spPr>
          <a:xfrm>
            <a:off x="3071440" y="5300732"/>
            <a:ext cx="1320011" cy="31960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4391451" y="5300732"/>
            <a:ext cx="1520519" cy="31960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5911970" y="5300732"/>
            <a:ext cx="1483064" cy="31960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7362193" y="5300732"/>
            <a:ext cx="1781807" cy="31960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8014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withEffect">
                                  <p:stCondLst>
                                    <p:cond delay="0"/>
                                  </p:stCondLst>
                                  <p:childTnLst>
                                    <p:animMotion origin="layout" path="M 3.88889E-6 6.17284E-7 L -0.00348 -0.79414 " pathEditMode="relative" rAng="0" ptsTypes="AA">
                                      <p:cBhvr>
                                        <p:cTn id="6" dur="10" fill="hold"/>
                                        <p:tgtEl>
                                          <p:spTgt spid="3"/>
                                        </p:tgtEl>
                                        <p:attrNameLst>
                                          <p:attrName>ppt_x</p:attrName>
                                          <p:attrName>ppt_y</p:attrName>
                                        </p:attrNameLst>
                                      </p:cBhvr>
                                      <p:rCtr x="-174" y="-39722"/>
                                    </p:animMotion>
                                  </p:childTnLst>
                                </p:cTn>
                              </p:par>
                              <p:par>
                                <p:cTn id="7" presetID="42" presetClass="path" presetSubtype="0" accel="50000" decel="50000" fill="hold" grpId="1" nodeType="withEffect">
                                  <p:stCondLst>
                                    <p:cond delay="0"/>
                                  </p:stCondLst>
                                  <p:childTnLst>
                                    <p:animMotion origin="layout" path="M 1.94444E-6 6.17284E-7 L -0.00278 -0.79969 " pathEditMode="relative" rAng="0" ptsTypes="AA">
                                      <p:cBhvr>
                                        <p:cTn id="8" dur="10" fill="hold"/>
                                        <p:tgtEl>
                                          <p:spTgt spid="6"/>
                                        </p:tgtEl>
                                        <p:attrNameLst>
                                          <p:attrName>ppt_x</p:attrName>
                                          <p:attrName>ppt_y</p:attrName>
                                        </p:attrNameLst>
                                      </p:cBhvr>
                                      <p:rCtr x="-139" y="-40000"/>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1" animBg="1"/>
      <p:bldP spid="7"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Compression- </a:t>
            </a:r>
            <a:r>
              <a:rPr lang="en-US" dirty="0"/>
              <a:t>Considerations</a:t>
            </a:r>
          </a:p>
        </p:txBody>
      </p:sp>
      <p:sp>
        <p:nvSpPr>
          <p:cNvPr id="4" name="Content Placeholder 6"/>
          <p:cNvSpPr>
            <a:spLocks noGrp="1"/>
          </p:cNvSpPr>
          <p:nvPr>
            <p:ph idx="1"/>
          </p:nvPr>
        </p:nvSpPr>
        <p:spPr>
          <a:xfrm>
            <a:off x="1928232" y="1381121"/>
            <a:ext cx="2995460" cy="2226237"/>
          </a:xfrm>
        </p:spPr>
        <p:txBody>
          <a:bodyPr/>
          <a:lstStyle/>
          <a:p>
            <a:pPr lvl="1" algn="just"/>
            <a:r>
              <a:rPr lang="en-US" sz="2800" dirty="0">
                <a:solidFill>
                  <a:schemeClr val="accent1"/>
                </a:solidFill>
              </a:rPr>
              <a:t>Space</a:t>
            </a:r>
          </a:p>
          <a:p>
            <a:pPr lvl="1" algn="just"/>
            <a:r>
              <a:rPr lang="en-US" sz="2800" dirty="0">
                <a:solidFill>
                  <a:schemeClr val="accent1"/>
                </a:solidFill>
              </a:rPr>
              <a:t>Speed</a:t>
            </a:r>
          </a:p>
          <a:p>
            <a:pPr lvl="1" algn="just"/>
            <a:r>
              <a:rPr lang="en-US" sz="2800" dirty="0" err="1">
                <a:solidFill>
                  <a:schemeClr val="accent1"/>
                </a:solidFill>
              </a:rPr>
              <a:t>Splittable</a:t>
            </a:r>
            <a:endParaRPr lang="en-US" sz="2800" dirty="0">
              <a:solidFill>
                <a:schemeClr val="accent1"/>
              </a:solidFill>
            </a:endParaRPr>
          </a:p>
          <a:p>
            <a:pPr lvl="2" algn="just"/>
            <a:endParaRPr lang="en-US" sz="2800" dirty="0">
              <a:solidFill>
                <a:schemeClr val="accent1"/>
              </a:solidFill>
            </a:endParaRPr>
          </a:p>
        </p:txBody>
      </p:sp>
    </p:spTree>
    <p:extLst>
      <p:ext uri="{BB962C8B-B14F-4D97-AF65-F5344CB8AC3E}">
        <p14:creationId xmlns:p14="http://schemas.microsoft.com/office/powerpoint/2010/main" val="295560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Well Architected EMR: </a:t>
            </a:r>
            <a:r>
              <a:rPr lang="en-US" dirty="0"/>
              <a:t>Design for Production</a:t>
            </a:r>
          </a:p>
        </p:txBody>
      </p:sp>
      <p:sp>
        <p:nvSpPr>
          <p:cNvPr id="3" name="Text Placeholder 2"/>
          <p:cNvSpPr>
            <a:spLocks noGrp="1"/>
          </p:cNvSpPr>
          <p:nvPr>
            <p:ph type="body" sz="half" idx="2"/>
          </p:nvPr>
        </p:nvSpPr>
        <p:spPr>
          <a:xfrm>
            <a:off x="4742049" y="3424554"/>
            <a:ext cx="1797050" cy="340940"/>
          </a:xfrm>
        </p:spPr>
        <p:txBody>
          <a:bodyPr/>
          <a:lstStyle/>
          <a:p>
            <a:r>
              <a:rPr lang="en-US" sz="2000" dirty="0"/>
              <a:t>Security</a:t>
            </a:r>
          </a:p>
        </p:txBody>
      </p:sp>
      <p:sp>
        <p:nvSpPr>
          <p:cNvPr id="4" name="Text Placeholder 3"/>
          <p:cNvSpPr>
            <a:spLocks noGrp="1"/>
          </p:cNvSpPr>
          <p:nvPr>
            <p:ph type="body" sz="half" idx="11"/>
          </p:nvPr>
        </p:nvSpPr>
        <p:spPr>
          <a:xfrm>
            <a:off x="2539622" y="3424554"/>
            <a:ext cx="1797050" cy="340940"/>
          </a:xfrm>
        </p:spPr>
        <p:txBody>
          <a:bodyPr/>
          <a:lstStyle/>
          <a:p>
            <a:r>
              <a:rPr lang="en-US" sz="2000" dirty="0"/>
              <a:t>Reliability</a:t>
            </a:r>
          </a:p>
        </p:txBody>
      </p:sp>
      <p:sp>
        <p:nvSpPr>
          <p:cNvPr id="5" name="Text Placeholder 4"/>
          <p:cNvSpPr>
            <a:spLocks noGrp="1"/>
          </p:cNvSpPr>
          <p:nvPr>
            <p:ph type="body" sz="half" idx="13"/>
          </p:nvPr>
        </p:nvSpPr>
        <p:spPr>
          <a:xfrm>
            <a:off x="327204" y="3424554"/>
            <a:ext cx="1797050" cy="340940"/>
          </a:xfrm>
        </p:spPr>
        <p:txBody>
          <a:bodyPr/>
          <a:lstStyle/>
          <a:p>
            <a:r>
              <a:rPr lang="en-US" sz="2000" dirty="0"/>
              <a:t>Performance</a:t>
            </a:r>
          </a:p>
        </p:txBody>
      </p:sp>
      <p:sp>
        <p:nvSpPr>
          <p:cNvPr id="6" name="Text Placeholder 5"/>
          <p:cNvSpPr>
            <a:spLocks noGrp="1"/>
          </p:cNvSpPr>
          <p:nvPr>
            <p:ph type="body" sz="half" idx="15"/>
          </p:nvPr>
        </p:nvSpPr>
        <p:spPr>
          <a:xfrm>
            <a:off x="6990345" y="3254084"/>
            <a:ext cx="1797050" cy="340940"/>
          </a:xfrm>
        </p:spPr>
        <p:txBody>
          <a:bodyPr/>
          <a:lstStyle/>
          <a:p>
            <a:r>
              <a:rPr lang="en-US" sz="2000" dirty="0"/>
              <a:t>Cost Efficiency</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42500" y="1774199"/>
            <a:ext cx="1388179" cy="1388179"/>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51772" y="1914778"/>
            <a:ext cx="1214029" cy="1214029"/>
          </a:xfrm>
          <a:prstGeom prst="rect">
            <a:avLst/>
          </a:prstGeom>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0231" y="1881208"/>
            <a:ext cx="1281171" cy="1281171"/>
          </a:xfrm>
          <a:prstGeom prst="rect">
            <a:avLst/>
          </a:prstGeom>
        </p:spPr>
      </p:pic>
      <p:pic>
        <p:nvPicPr>
          <p:cNvPr id="13" name="Picture 12"/>
          <p:cNvPicPr>
            <a:picLocks noChangeAspect="1"/>
          </p:cNvPicPr>
          <p:nvPr/>
        </p:nvPicPr>
        <p:blipFill>
          <a:blip r:embed="rId6"/>
          <a:stretch>
            <a:fillRect/>
          </a:stretch>
        </p:blipFill>
        <p:spPr>
          <a:xfrm>
            <a:off x="7169724" y="2010590"/>
            <a:ext cx="1310775" cy="1022404"/>
          </a:xfrm>
          <a:prstGeom prst="rect">
            <a:avLst/>
          </a:prstGeom>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68330" y="2572563"/>
            <a:ext cx="742151" cy="589815"/>
          </a:xfrm>
          <a:prstGeom prst="rect">
            <a:avLst/>
          </a:prstGeom>
        </p:spPr>
      </p:pic>
      <p:cxnSp>
        <p:nvCxnSpPr>
          <p:cNvPr id="19" name="Straight Connector 18"/>
          <p:cNvCxnSpPr/>
          <p:nvPr/>
        </p:nvCxnSpPr>
        <p:spPr>
          <a:xfrm flipH="1">
            <a:off x="2388411" y="1202966"/>
            <a:ext cx="31963" cy="2985523"/>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585812" y="1202965"/>
            <a:ext cx="31963" cy="2985523"/>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6651309" y="1202964"/>
            <a:ext cx="31963" cy="2985523"/>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63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0" end="0"/>
                                            </p:txEl>
                                          </p:spTgt>
                                        </p:tgtEl>
                                        <p:attrNameLst>
                                          <p:attrName>style.visibility</p:attrName>
                                        </p:attrNameLst>
                                      </p:cBhvr>
                                      <p:to>
                                        <p:strVal val="visible"/>
                                      </p:to>
                                    </p:set>
                                    <p:animEffect transition="in" filter="fade">
                                      <p:cBhvr>
                                        <p:cTn id="40" dur="500"/>
                                        <p:tgtEl>
                                          <p:spTgt spid="6">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300"/>
            <a:ext cx="8205788" cy="546100"/>
          </a:xfrm>
        </p:spPr>
        <p:txBody>
          <a:bodyPr/>
          <a:lstStyle/>
          <a:p>
            <a:r>
              <a:rPr lang="en-US" dirty="0">
                <a:solidFill>
                  <a:schemeClr val="accent2"/>
                </a:solidFill>
              </a:rPr>
              <a:t>Compression:</a:t>
            </a:r>
            <a:r>
              <a:rPr lang="en-US" dirty="0"/>
              <a:t> Non-</a:t>
            </a:r>
            <a:r>
              <a:rPr lang="en-US" dirty="0" err="1"/>
              <a:t>Splittable</a:t>
            </a:r>
            <a:r>
              <a:rPr lang="en-US" dirty="0"/>
              <a:t> Formats </a:t>
            </a:r>
          </a:p>
        </p:txBody>
      </p:sp>
      <p:cxnSp>
        <p:nvCxnSpPr>
          <p:cNvPr id="27" name="Straight Arrow Connector 26"/>
          <p:cNvCxnSpPr>
            <a:stCxn id="10" idx="3"/>
          </p:cNvCxnSpPr>
          <p:nvPr/>
        </p:nvCxnSpPr>
        <p:spPr>
          <a:xfrm>
            <a:off x="2136635" y="1729248"/>
            <a:ext cx="4112602" cy="0"/>
          </a:xfrm>
          <a:prstGeom prst="straightConnector1">
            <a:avLst/>
          </a:prstGeom>
          <a:ln>
            <a:solidFill>
              <a:schemeClr val="bg1">
                <a:lumMod val="85000"/>
              </a:schemeClr>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607296" y="1398922"/>
            <a:ext cx="2562170" cy="276999"/>
          </a:xfrm>
          <a:prstGeom prst="rect">
            <a:avLst/>
          </a:prstGeom>
          <a:noFill/>
        </p:spPr>
        <p:txBody>
          <a:bodyPr wrap="square" rtlCol="0">
            <a:spAutoFit/>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GET 1GB</a:t>
            </a:r>
          </a:p>
        </p:txBody>
      </p:sp>
      <p:grpSp>
        <p:nvGrpSpPr>
          <p:cNvPr id="7" name="Group 6"/>
          <p:cNvGrpSpPr/>
          <p:nvPr/>
        </p:nvGrpSpPr>
        <p:grpSpPr>
          <a:xfrm>
            <a:off x="586205" y="1482922"/>
            <a:ext cx="1595834" cy="2643909"/>
            <a:chOff x="586205" y="1482922"/>
            <a:chExt cx="1595834" cy="2643909"/>
          </a:xfrm>
        </p:grpSpPr>
        <p:pic>
          <p:nvPicPr>
            <p:cNvPr id="10" name="Picture 9"/>
            <p:cNvPicPr>
              <a:picLocks noChangeAspect="1"/>
            </p:cNvPicPr>
            <p:nvPr/>
          </p:nvPicPr>
          <p:blipFill>
            <a:blip r:embed="rId3"/>
            <a:stretch>
              <a:fillRect/>
            </a:stretch>
          </p:blipFill>
          <p:spPr>
            <a:xfrm>
              <a:off x="1276850" y="1519018"/>
              <a:ext cx="859785" cy="420459"/>
            </a:xfrm>
            <a:prstGeom prst="rect">
              <a:avLst/>
            </a:prstGeom>
          </p:spPr>
        </p:pic>
        <p:pic>
          <p:nvPicPr>
            <p:cNvPr id="11" name="Picture 10"/>
            <p:cNvPicPr>
              <a:picLocks noChangeAspect="1"/>
            </p:cNvPicPr>
            <p:nvPr/>
          </p:nvPicPr>
          <p:blipFill>
            <a:blip r:embed="rId3"/>
            <a:stretch>
              <a:fillRect/>
            </a:stretch>
          </p:blipFill>
          <p:spPr>
            <a:xfrm>
              <a:off x="1276850" y="2255330"/>
              <a:ext cx="859785" cy="420459"/>
            </a:xfrm>
            <a:prstGeom prst="rect">
              <a:avLst/>
            </a:prstGeom>
          </p:spPr>
        </p:pic>
        <p:pic>
          <p:nvPicPr>
            <p:cNvPr id="12" name="Picture 11"/>
            <p:cNvPicPr>
              <a:picLocks noChangeAspect="1"/>
            </p:cNvPicPr>
            <p:nvPr/>
          </p:nvPicPr>
          <p:blipFill>
            <a:blip r:embed="rId3"/>
            <a:stretch>
              <a:fillRect/>
            </a:stretch>
          </p:blipFill>
          <p:spPr>
            <a:xfrm>
              <a:off x="1276850" y="2933331"/>
              <a:ext cx="859785" cy="420459"/>
            </a:xfrm>
            <a:prstGeom prst="rect">
              <a:avLst/>
            </a:prstGeom>
          </p:spPr>
        </p:pic>
        <p:pic>
          <p:nvPicPr>
            <p:cNvPr id="41" name="Picture 40"/>
            <p:cNvPicPr>
              <a:picLocks noChangeAspect="1"/>
            </p:cNvPicPr>
            <p:nvPr/>
          </p:nvPicPr>
          <p:blipFill>
            <a:blip r:embed="rId3"/>
            <a:stretch>
              <a:fillRect/>
            </a:stretch>
          </p:blipFill>
          <p:spPr>
            <a:xfrm>
              <a:off x="1322254" y="3611332"/>
              <a:ext cx="859785" cy="420459"/>
            </a:xfrm>
            <a:prstGeom prst="rect">
              <a:avLst/>
            </a:prstGeom>
          </p:spPr>
        </p:pic>
        <p:sp>
          <p:nvSpPr>
            <p:cNvPr id="42" name="Left Brace 41"/>
            <p:cNvSpPr/>
            <p:nvPr/>
          </p:nvSpPr>
          <p:spPr>
            <a:xfrm>
              <a:off x="950500" y="1482922"/>
              <a:ext cx="252663" cy="2643909"/>
            </a:xfrm>
            <a:prstGeom prst="lef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42"/>
            <p:cNvSpPr txBox="1"/>
            <p:nvPr/>
          </p:nvSpPr>
          <p:spPr>
            <a:xfrm rot="16200000">
              <a:off x="-475624" y="2604566"/>
              <a:ext cx="2492990"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Hadoop worker nodes</a:t>
              </a:r>
            </a:p>
          </p:txBody>
        </p:sp>
      </p:grpSp>
      <p:sp>
        <p:nvSpPr>
          <p:cNvPr id="21" name="Frame 20"/>
          <p:cNvSpPr/>
          <p:nvPr/>
        </p:nvSpPr>
        <p:spPr>
          <a:xfrm>
            <a:off x="6519354" y="1209069"/>
            <a:ext cx="928193" cy="3057081"/>
          </a:xfrm>
          <a:prstGeom prst="frame">
            <a:avLst/>
          </a:prstGeom>
          <a:solidFill>
            <a:schemeClr val="bg1">
              <a:alpha val="3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7444739" y="2414443"/>
            <a:ext cx="1725152" cy="646331"/>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1GB file </a:t>
            </a:r>
          </a:p>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Non-</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Splittable</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Rectangle 2"/>
          <p:cNvSpPr/>
          <p:nvPr/>
        </p:nvSpPr>
        <p:spPr>
          <a:xfrm>
            <a:off x="6655981" y="1403221"/>
            <a:ext cx="652131" cy="2628570"/>
          </a:xfrm>
          <a:prstGeom prst="rect">
            <a:avLst/>
          </a:prstGeom>
          <a:solidFill>
            <a:schemeClr val="accent6">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075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082561" y="1431418"/>
            <a:ext cx="4166676" cy="2437983"/>
            <a:chOff x="2082561" y="1431418"/>
            <a:chExt cx="4166676" cy="2437983"/>
          </a:xfrm>
        </p:grpSpPr>
        <p:sp>
          <p:nvSpPr>
            <p:cNvPr id="36" name="TextBox 35"/>
            <p:cNvSpPr txBox="1"/>
            <p:nvPr/>
          </p:nvSpPr>
          <p:spPr>
            <a:xfrm>
              <a:off x="2719136" y="2852538"/>
              <a:ext cx="2839453" cy="276999"/>
            </a:xfrm>
            <a:prstGeom prst="rect">
              <a:avLst/>
            </a:prstGeom>
            <a:noFill/>
          </p:spPr>
          <p:txBody>
            <a:bodyPr wrap="square" rtlCol="0">
              <a:spAutoFit/>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GET 64MB</a:t>
              </a:r>
            </a:p>
          </p:txBody>
        </p:sp>
        <p:cxnSp>
          <p:nvCxnSpPr>
            <p:cNvPr id="27" name="Straight Arrow Connector 26"/>
            <p:cNvCxnSpPr>
              <a:stCxn id="10" idx="3"/>
            </p:cNvCxnSpPr>
            <p:nvPr/>
          </p:nvCxnSpPr>
          <p:spPr>
            <a:xfrm>
              <a:off x="2136635" y="1729248"/>
              <a:ext cx="4112602" cy="0"/>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1" idx="3"/>
            </p:cNvCxnSpPr>
            <p:nvPr/>
          </p:nvCxnSpPr>
          <p:spPr>
            <a:xfrm flipV="1">
              <a:off x="2136635" y="2458783"/>
              <a:ext cx="4112602" cy="6777"/>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2" idx="3"/>
            </p:cNvCxnSpPr>
            <p:nvPr/>
          </p:nvCxnSpPr>
          <p:spPr>
            <a:xfrm>
              <a:off x="2136635" y="3143561"/>
              <a:ext cx="4112602" cy="24168"/>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719135" y="1431418"/>
              <a:ext cx="2562170" cy="276999"/>
            </a:xfrm>
            <a:prstGeom prst="rect">
              <a:avLst/>
            </a:prstGeom>
            <a:noFill/>
          </p:spPr>
          <p:txBody>
            <a:bodyPr wrap="square" rtlCol="0">
              <a:spAutoFit/>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GET 64MB</a:t>
              </a:r>
            </a:p>
          </p:txBody>
        </p:sp>
        <p:sp>
          <p:nvSpPr>
            <p:cNvPr id="35" name="TextBox 34"/>
            <p:cNvSpPr txBox="1"/>
            <p:nvPr/>
          </p:nvSpPr>
          <p:spPr>
            <a:xfrm>
              <a:off x="2724525" y="2174749"/>
              <a:ext cx="2839453" cy="276999"/>
            </a:xfrm>
            <a:prstGeom prst="rect">
              <a:avLst/>
            </a:prstGeom>
            <a:noFill/>
          </p:spPr>
          <p:txBody>
            <a:bodyPr wrap="square" rtlCol="0">
              <a:spAutoFit/>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GET 64MB</a:t>
              </a:r>
            </a:p>
          </p:txBody>
        </p:sp>
        <p:cxnSp>
          <p:nvCxnSpPr>
            <p:cNvPr id="39" name="Straight Arrow Connector 38"/>
            <p:cNvCxnSpPr/>
            <p:nvPr/>
          </p:nvCxnSpPr>
          <p:spPr>
            <a:xfrm>
              <a:off x="2082561" y="3845233"/>
              <a:ext cx="4112602" cy="24168"/>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719135" y="3562578"/>
              <a:ext cx="2839453" cy="276999"/>
            </a:xfrm>
            <a:prstGeom prst="rect">
              <a:avLst/>
            </a:prstGeom>
            <a:noFill/>
          </p:spPr>
          <p:txBody>
            <a:bodyPr wrap="square" rtlCol="0">
              <a:spAutoFit/>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GET 64MB</a:t>
              </a:r>
            </a:p>
          </p:txBody>
        </p:sp>
      </p:grpSp>
      <p:grpSp>
        <p:nvGrpSpPr>
          <p:cNvPr id="7" name="Group 6"/>
          <p:cNvGrpSpPr/>
          <p:nvPr/>
        </p:nvGrpSpPr>
        <p:grpSpPr>
          <a:xfrm>
            <a:off x="586205" y="1482922"/>
            <a:ext cx="1595834" cy="2643909"/>
            <a:chOff x="586205" y="1482922"/>
            <a:chExt cx="1595834" cy="2643909"/>
          </a:xfrm>
        </p:grpSpPr>
        <p:pic>
          <p:nvPicPr>
            <p:cNvPr id="10" name="Picture 9"/>
            <p:cNvPicPr>
              <a:picLocks noChangeAspect="1"/>
            </p:cNvPicPr>
            <p:nvPr/>
          </p:nvPicPr>
          <p:blipFill>
            <a:blip r:embed="rId3"/>
            <a:stretch>
              <a:fillRect/>
            </a:stretch>
          </p:blipFill>
          <p:spPr>
            <a:xfrm>
              <a:off x="1276850" y="1519018"/>
              <a:ext cx="859785" cy="420459"/>
            </a:xfrm>
            <a:prstGeom prst="rect">
              <a:avLst/>
            </a:prstGeom>
          </p:spPr>
        </p:pic>
        <p:pic>
          <p:nvPicPr>
            <p:cNvPr id="11" name="Picture 10"/>
            <p:cNvPicPr>
              <a:picLocks noChangeAspect="1"/>
            </p:cNvPicPr>
            <p:nvPr/>
          </p:nvPicPr>
          <p:blipFill>
            <a:blip r:embed="rId3"/>
            <a:stretch>
              <a:fillRect/>
            </a:stretch>
          </p:blipFill>
          <p:spPr>
            <a:xfrm>
              <a:off x="1276850" y="2255330"/>
              <a:ext cx="859785" cy="420459"/>
            </a:xfrm>
            <a:prstGeom prst="rect">
              <a:avLst/>
            </a:prstGeom>
          </p:spPr>
        </p:pic>
        <p:pic>
          <p:nvPicPr>
            <p:cNvPr id="12" name="Picture 11"/>
            <p:cNvPicPr>
              <a:picLocks noChangeAspect="1"/>
            </p:cNvPicPr>
            <p:nvPr/>
          </p:nvPicPr>
          <p:blipFill>
            <a:blip r:embed="rId3"/>
            <a:stretch>
              <a:fillRect/>
            </a:stretch>
          </p:blipFill>
          <p:spPr>
            <a:xfrm>
              <a:off x="1276850" y="2933331"/>
              <a:ext cx="859785" cy="420459"/>
            </a:xfrm>
            <a:prstGeom prst="rect">
              <a:avLst/>
            </a:prstGeom>
          </p:spPr>
        </p:pic>
        <p:pic>
          <p:nvPicPr>
            <p:cNvPr id="41" name="Picture 40"/>
            <p:cNvPicPr>
              <a:picLocks noChangeAspect="1"/>
            </p:cNvPicPr>
            <p:nvPr/>
          </p:nvPicPr>
          <p:blipFill>
            <a:blip r:embed="rId3"/>
            <a:stretch>
              <a:fillRect/>
            </a:stretch>
          </p:blipFill>
          <p:spPr>
            <a:xfrm>
              <a:off x="1322254" y="3611332"/>
              <a:ext cx="859785" cy="420459"/>
            </a:xfrm>
            <a:prstGeom prst="rect">
              <a:avLst/>
            </a:prstGeom>
          </p:spPr>
        </p:pic>
        <p:sp>
          <p:nvSpPr>
            <p:cNvPr id="42" name="Left Brace 41"/>
            <p:cNvSpPr/>
            <p:nvPr/>
          </p:nvSpPr>
          <p:spPr>
            <a:xfrm>
              <a:off x="950500" y="1482922"/>
              <a:ext cx="252663" cy="2643909"/>
            </a:xfrm>
            <a:prstGeom prst="lef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42"/>
            <p:cNvSpPr txBox="1"/>
            <p:nvPr/>
          </p:nvSpPr>
          <p:spPr>
            <a:xfrm rot="16200000">
              <a:off x="-475624" y="2604566"/>
              <a:ext cx="2492990"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Hadoop worker nodes</a:t>
              </a:r>
            </a:p>
          </p:txBody>
        </p:sp>
      </p:grpSp>
      <p:grpSp>
        <p:nvGrpSpPr>
          <p:cNvPr id="17" name="Group 16"/>
          <p:cNvGrpSpPr/>
          <p:nvPr/>
        </p:nvGrpSpPr>
        <p:grpSpPr>
          <a:xfrm>
            <a:off x="6314817" y="1209069"/>
            <a:ext cx="1553836" cy="3057081"/>
            <a:chOff x="6314817" y="1209069"/>
            <a:chExt cx="1553836" cy="3057081"/>
          </a:xfrm>
        </p:grpSpPr>
        <p:sp>
          <p:nvSpPr>
            <p:cNvPr id="21" name="Frame 20"/>
            <p:cNvSpPr/>
            <p:nvPr/>
          </p:nvSpPr>
          <p:spPr>
            <a:xfrm>
              <a:off x="6519354" y="1209069"/>
              <a:ext cx="928193" cy="3057081"/>
            </a:xfrm>
            <a:prstGeom prst="frame">
              <a:avLst/>
            </a:prstGeom>
            <a:solidFill>
              <a:schemeClr val="bg1">
                <a:alpha val="3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 name="Left Brace 22"/>
            <p:cNvSpPr/>
            <p:nvPr/>
          </p:nvSpPr>
          <p:spPr>
            <a:xfrm>
              <a:off x="6322393" y="1403222"/>
              <a:ext cx="204537" cy="600886"/>
            </a:xfrm>
            <a:prstGeom prst="leftBrace">
              <a:avLst>
                <a:gd name="adj1" fmla="val 8333"/>
                <a:gd name="adj2" fmla="val 52002"/>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Left Brace 23"/>
            <p:cNvSpPr/>
            <p:nvPr/>
          </p:nvSpPr>
          <p:spPr>
            <a:xfrm>
              <a:off x="6318605" y="2136724"/>
              <a:ext cx="204537" cy="600886"/>
            </a:xfrm>
            <a:prstGeom prst="leftBrace">
              <a:avLst>
                <a:gd name="adj1" fmla="val 8333"/>
                <a:gd name="adj2" fmla="val 52002"/>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Left Brace 24"/>
            <p:cNvSpPr/>
            <p:nvPr/>
          </p:nvSpPr>
          <p:spPr>
            <a:xfrm>
              <a:off x="6314817" y="2843118"/>
              <a:ext cx="204537" cy="600886"/>
            </a:xfrm>
            <a:prstGeom prst="leftBrace">
              <a:avLst>
                <a:gd name="adj1" fmla="val 8333"/>
                <a:gd name="adj2" fmla="val 52002"/>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ight Brace 36"/>
            <p:cNvSpPr/>
            <p:nvPr/>
          </p:nvSpPr>
          <p:spPr>
            <a:xfrm>
              <a:off x="7555832" y="1209069"/>
              <a:ext cx="312821" cy="3057081"/>
            </a:xfrm>
            <a:prstGeom prst="rightBrace">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 name="Straight Connector 15"/>
            <p:cNvCxnSpPr/>
            <p:nvPr/>
          </p:nvCxnSpPr>
          <p:spPr>
            <a:xfrm>
              <a:off x="6655981" y="2048540"/>
              <a:ext cx="652131" cy="0"/>
            </a:xfrm>
            <a:prstGeom prst="line">
              <a:avLst/>
            </a:prstGeom>
            <a:ln>
              <a:solidFill>
                <a:schemeClr val="bg2"/>
              </a:solidFill>
              <a:prstDash val="sysDot"/>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655981" y="2832486"/>
              <a:ext cx="652131" cy="0"/>
            </a:xfrm>
            <a:prstGeom prst="line">
              <a:avLst/>
            </a:prstGeom>
            <a:ln>
              <a:solidFill>
                <a:schemeClr val="bg2"/>
              </a:solidFill>
              <a:prstDash val="sysDot"/>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655981" y="3544858"/>
              <a:ext cx="652131" cy="0"/>
            </a:xfrm>
            <a:prstGeom prst="line">
              <a:avLst/>
            </a:prstGeom>
            <a:ln>
              <a:solidFill>
                <a:schemeClr val="bg2"/>
              </a:solidFill>
              <a:prstDash val="sys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6655980" y="1403222"/>
            <a:ext cx="652132" cy="2723609"/>
            <a:chOff x="6655980" y="1403222"/>
            <a:chExt cx="652132" cy="2723609"/>
          </a:xfrm>
        </p:grpSpPr>
        <p:sp>
          <p:nvSpPr>
            <p:cNvPr id="3" name="Rectangle 2"/>
            <p:cNvSpPr/>
            <p:nvPr/>
          </p:nvSpPr>
          <p:spPr>
            <a:xfrm>
              <a:off x="6655981" y="1403222"/>
              <a:ext cx="652131" cy="600886"/>
            </a:xfrm>
            <a:prstGeom prst="rect">
              <a:avLst/>
            </a:prstGeom>
            <a:solidFill>
              <a:schemeClr val="accent6">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6655980" y="2075948"/>
              <a:ext cx="652131" cy="719438"/>
            </a:xfrm>
            <a:prstGeom prst="rect">
              <a:avLst/>
            </a:prstGeom>
            <a:solidFill>
              <a:schemeClr val="accent6">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a:xfrm>
              <a:off x="6655980" y="2852997"/>
              <a:ext cx="652131" cy="640471"/>
            </a:xfrm>
            <a:prstGeom prst="rect">
              <a:avLst/>
            </a:prstGeom>
            <a:solidFill>
              <a:schemeClr val="accent6">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6655980" y="3555961"/>
              <a:ext cx="652131" cy="570870"/>
            </a:xfrm>
            <a:prstGeom prst="rect">
              <a:avLst/>
            </a:prstGeom>
            <a:solidFill>
              <a:schemeClr val="accent6">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4" name="Title 1"/>
          <p:cNvSpPr txBox="1">
            <a:spLocks/>
          </p:cNvSpPr>
          <p:nvPr/>
        </p:nvSpPr>
        <p:spPr>
          <a:xfrm>
            <a:off x="170822" y="188973"/>
            <a:ext cx="8205788" cy="546100"/>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tx1"/>
                </a:solidFill>
                <a:latin typeface="Arial"/>
                <a:ea typeface="+mj-ea"/>
                <a:cs typeface="Arial"/>
              </a:defRPr>
            </a:lvl1pPr>
          </a:lstStyle>
          <a:p>
            <a:r>
              <a:rPr lang="en-US" dirty="0">
                <a:solidFill>
                  <a:schemeClr val="accent2"/>
                </a:solidFill>
              </a:rPr>
              <a:t>Compression: </a:t>
            </a:r>
            <a:r>
              <a:rPr lang="en-US" dirty="0" err="1">
                <a:solidFill>
                  <a:schemeClr val="bg1"/>
                </a:solidFill>
              </a:rPr>
              <a:t>Splittable</a:t>
            </a:r>
            <a:r>
              <a:rPr lang="en-US" dirty="0">
                <a:solidFill>
                  <a:schemeClr val="bg1"/>
                </a:solidFill>
              </a:rPr>
              <a:t> Formats </a:t>
            </a:r>
          </a:p>
        </p:txBody>
      </p:sp>
      <p:sp>
        <p:nvSpPr>
          <p:cNvPr id="50" name="Left Brace 49"/>
          <p:cNvSpPr/>
          <p:nvPr/>
        </p:nvSpPr>
        <p:spPr>
          <a:xfrm>
            <a:off x="6334379" y="3596720"/>
            <a:ext cx="188763" cy="600886"/>
          </a:xfrm>
          <a:prstGeom prst="leftBrace">
            <a:avLst>
              <a:gd name="adj1" fmla="val 8333"/>
              <a:gd name="adj2" fmla="val 52002"/>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TextBox 50"/>
          <p:cNvSpPr txBox="1"/>
          <p:nvPr/>
        </p:nvSpPr>
        <p:spPr>
          <a:xfrm>
            <a:off x="7921230" y="2395751"/>
            <a:ext cx="1199367" cy="646331"/>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1GB file </a:t>
            </a:r>
          </a:p>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Splittable</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6738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00885 -0.01512 L -0.56823 -0.01512 " pathEditMode="relative" rAng="0" ptsTypes="AA">
                                      <p:cBhvr>
                                        <p:cTn id="24" dur="2000" fill="hold"/>
                                        <p:tgtEl>
                                          <p:spTgt spid="5"/>
                                        </p:tgtEl>
                                        <p:attrNameLst>
                                          <p:attrName>ppt_x</p:attrName>
                                          <p:attrName>ppt_y</p:attrName>
                                        </p:attrNameLst>
                                      </p:cBhvr>
                                      <p:rCtr x="-2796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858981" y="891922"/>
            <a:ext cx="6807911" cy="1310809"/>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3"/>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1" indent="-457200">
              <a:buClr>
                <a:schemeClr val="bg1"/>
              </a:buClr>
              <a:buFont typeface="Arial"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Some are fast BUT offer less space reduction </a:t>
            </a:r>
          </a:p>
          <a:p>
            <a:pPr marL="914400" lvl="1" indent="-457200">
              <a:buClr>
                <a:schemeClr val="bg1"/>
              </a:buClr>
              <a:buFont typeface="Arial"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Some are space efficient BUT Slower</a:t>
            </a:r>
          </a:p>
          <a:p>
            <a:pPr marL="914400" lvl="1" indent="-457200">
              <a:buClr>
                <a:schemeClr val="bg1"/>
              </a:buClr>
              <a:buFont typeface="Arial"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Some are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splittable</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and some are not</a:t>
            </a:r>
          </a:p>
          <a:p>
            <a:pPr marL="914400" lvl="1" indent="-457200">
              <a:buClr>
                <a:schemeClr val="bg1"/>
              </a:buClr>
              <a:buFont typeface="Arial" charset="0"/>
              <a:buChar char="•"/>
            </a:pPr>
            <a:endParaRPr lang="en-US" sz="9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buClr>
                <a:schemeClr val="bg1"/>
              </a:buClr>
              <a:buFont typeface="Arial"/>
              <a:buChar char="•"/>
            </a:pP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687388" lvl="1" indent="-342900">
              <a:buClr>
                <a:schemeClr val="bg1"/>
              </a:buClr>
              <a:buFont typeface="Arial" panose="020B0604020202020204" pitchFamily="34" charset="0"/>
              <a:buChar char="•"/>
            </a:pP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457200" indent="-457200">
              <a:buClr>
                <a:schemeClr val="bg1"/>
              </a:buClr>
              <a:buFont typeface="Arial" panose="020B0604020202020204" pitchFamily="34" charset="0"/>
              <a:buChar char="•"/>
            </a:pPr>
            <a:endParaRPr lang="en-US" sz="2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itle 1"/>
          <p:cNvSpPr>
            <a:spLocks noGrp="1"/>
          </p:cNvSpPr>
          <p:nvPr>
            <p:ph type="title"/>
          </p:nvPr>
        </p:nvSpPr>
        <p:spPr>
          <a:xfrm>
            <a:off x="336789" y="190444"/>
            <a:ext cx="8205304" cy="723955"/>
          </a:xfrm>
        </p:spPr>
        <p:txBody>
          <a:bodyPr>
            <a:normAutofit/>
          </a:bodyPr>
          <a:lstStyle/>
          <a:p>
            <a:r>
              <a:rPr lang="en-US" dirty="0">
                <a:solidFill>
                  <a:schemeClr val="accent2"/>
                </a:solidFill>
              </a:rPr>
              <a:t>Compression</a:t>
            </a: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3758" y="2202731"/>
            <a:ext cx="8208335" cy="2177721"/>
          </a:xfrm>
          <a:prstGeom prst="rect">
            <a:avLst/>
          </a:prstGeom>
        </p:spPr>
      </p:pic>
    </p:spTree>
    <p:extLst>
      <p:ext uri="{BB962C8B-B14F-4D97-AF65-F5344CB8AC3E}">
        <p14:creationId xmlns:p14="http://schemas.microsoft.com/office/powerpoint/2010/main" val="134833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2730" y="195323"/>
            <a:ext cx="8205304" cy="545741"/>
          </a:xfrm>
        </p:spPr>
        <p:txBody>
          <a:bodyPr/>
          <a:lstStyle/>
          <a:p>
            <a:r>
              <a:rPr lang="en-AU" dirty="0">
                <a:solidFill>
                  <a:schemeClr val="accent2"/>
                </a:solidFill>
              </a:rPr>
              <a:t>Storage Best Practices</a:t>
            </a:r>
          </a:p>
        </p:txBody>
      </p:sp>
      <p:sp>
        <p:nvSpPr>
          <p:cNvPr id="5" name="Content Placeholder 6"/>
          <p:cNvSpPr txBox="1">
            <a:spLocks/>
          </p:cNvSpPr>
          <p:nvPr/>
        </p:nvSpPr>
        <p:spPr>
          <a:xfrm>
            <a:off x="542730" y="1023192"/>
            <a:ext cx="6903099" cy="137836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3"/>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175" lvl="1" indent="0" algn="just">
              <a:buNone/>
            </a:pPr>
            <a:r>
              <a:rPr lang="en-AU"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Cost</a:t>
            </a:r>
          </a:p>
          <a:p>
            <a:pPr marL="342900" lvl="2" indent="0" algn="just">
              <a:buNone/>
            </a:pPr>
            <a:r>
              <a:rPr lang="en-AU"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Lifecycle Policies for Cost-savings</a:t>
            </a:r>
          </a:p>
          <a:p>
            <a:pPr marL="342900" lvl="2" indent="0" algn="just">
              <a:buNone/>
            </a:pPr>
            <a:r>
              <a:rPr lang="en-AU"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Tagging for Cost Allocation</a:t>
            </a:r>
          </a:p>
          <a:p>
            <a:pPr marL="342900" lvl="2" indent="0" algn="just">
              <a:buNone/>
            </a:pPr>
            <a:endParaRPr lang="en-AU"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3175" lvl="1" indent="0" algn="just">
              <a:buNone/>
            </a:pPr>
            <a:r>
              <a:rPr lang="en-AU"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a:t>
            </a:r>
          </a:p>
          <a:p>
            <a:pPr marL="3175" lvl="1" indent="0" algn="just">
              <a:buNone/>
            </a:pPr>
            <a:r>
              <a:rPr lang="en-AU"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Kerberos</a:t>
            </a:r>
          </a:p>
          <a:p>
            <a:pPr marL="342900" lvl="2" indent="0" algn="just">
              <a:buNone/>
            </a:pPr>
            <a:r>
              <a:rPr lang="en-AU"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Encryption</a:t>
            </a:r>
          </a:p>
          <a:p>
            <a:pPr marL="342900" lvl="2" indent="0" algn="just">
              <a:buNone/>
            </a:pPr>
            <a:r>
              <a:rPr lang="en-AU"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EMRFS Authorization for datasets in S3</a:t>
            </a:r>
          </a:p>
          <a:p>
            <a:pPr marL="342900" lvl="2" indent="0">
              <a:buNone/>
            </a:pPr>
            <a:r>
              <a:rPr lang="en-AU"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Bucket Policies, Versioning, ACLs, Tagging, Auditing</a:t>
            </a:r>
          </a:p>
          <a:p>
            <a:pPr marL="342900" lvl="2" indent="0" algn="just">
              <a:buNone/>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750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
                                            <p:txEl>
                                              <p:pRg st="0" end="0"/>
                                            </p:txEl>
                                          </p:spTgt>
                                        </p:tgtEl>
                                        <p:attrNameLst>
                                          <p:attrName>style.opacity</p:attrName>
                                        </p:attrNameLst>
                                      </p:cBhvr>
                                      <p:to>
                                        <p:strVal val="0.25"/>
                                      </p:to>
                                    </p:set>
                                    <p:animEffect filter="image" prLst="opacity: 0.25">
                                      <p:cBhvr rctx="IE">
                                        <p:cTn id="7" dur="indefinite"/>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rctx="PPT">
                                        <p:cTn id="11" dur="indefinite"/>
                                        <p:tgtEl>
                                          <p:spTgt spid="5">
                                            <p:txEl>
                                              <p:pRg st="1" end="1"/>
                                            </p:txEl>
                                          </p:spTgt>
                                        </p:tgtEl>
                                        <p:attrNameLst>
                                          <p:attrName>style.opacity</p:attrName>
                                        </p:attrNameLst>
                                      </p:cBhvr>
                                      <p:to>
                                        <p:strVal val="0.25"/>
                                      </p:to>
                                    </p:set>
                                    <p:animEffect filter="image" prLst="opacity: 0.25">
                                      <p:cBhvr rctx="IE">
                                        <p:cTn id="12" dur="indefinite"/>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rctx="PPT">
                                        <p:cTn id="16" dur="indefinite"/>
                                        <p:tgtEl>
                                          <p:spTgt spid="5">
                                            <p:txEl>
                                              <p:pRg st="2" end="2"/>
                                            </p:txEl>
                                          </p:spTgt>
                                        </p:tgtEl>
                                        <p:attrNameLst>
                                          <p:attrName>style.opacity</p:attrName>
                                        </p:attrNameLst>
                                      </p:cBhvr>
                                      <p:to>
                                        <p:strVal val="0.25"/>
                                      </p:to>
                                    </p:set>
                                    <p:animEffect filter="image" prLst="opacity: 0.25">
                                      <p:cBhvr rctx="IE">
                                        <p:cTn id="17" dur="indefinite"/>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mph" presetSubtype="0" nodeType="clickEffect">
                                  <p:stCondLst>
                                    <p:cond delay="0"/>
                                  </p:stCondLst>
                                  <p:childTnLst>
                                    <p:set>
                                      <p:cBhvr rctx="PPT">
                                        <p:cTn id="21" dur="indefinite"/>
                                        <p:tgtEl>
                                          <p:spTgt spid="5">
                                            <p:txEl>
                                              <p:pRg st="4" end="4"/>
                                            </p:txEl>
                                          </p:spTgt>
                                        </p:tgtEl>
                                        <p:attrNameLst>
                                          <p:attrName>style.opacity</p:attrName>
                                        </p:attrNameLst>
                                      </p:cBhvr>
                                      <p:to>
                                        <p:strVal val="0.25"/>
                                      </p:to>
                                    </p:set>
                                    <p:animEffect filter="image" prLst="opacity: 0.25">
                                      <p:cBhvr rctx="IE">
                                        <p:cTn id="22" dur="indefinite"/>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rctx="PPT">
                                        <p:cTn id="26" dur="indefinite"/>
                                        <p:tgtEl>
                                          <p:spTgt spid="5">
                                            <p:txEl>
                                              <p:pRg st="5" end="5"/>
                                            </p:txEl>
                                          </p:spTgt>
                                        </p:tgtEl>
                                        <p:attrNameLst>
                                          <p:attrName>style.opacity</p:attrName>
                                        </p:attrNameLst>
                                      </p:cBhvr>
                                      <p:to>
                                        <p:strVal val="0.25"/>
                                      </p:to>
                                    </p:set>
                                    <p:animEffect filter="image" prLst="opacity: 0.25">
                                      <p:cBhvr rctx="IE">
                                        <p:cTn id="27" dur="indefinite"/>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rctx="PPT">
                                        <p:cTn id="31" dur="indefinite"/>
                                        <p:tgtEl>
                                          <p:spTgt spid="5">
                                            <p:txEl>
                                              <p:pRg st="6" end="6"/>
                                            </p:txEl>
                                          </p:spTgt>
                                        </p:tgtEl>
                                        <p:attrNameLst>
                                          <p:attrName>style.opacity</p:attrName>
                                        </p:attrNameLst>
                                      </p:cBhvr>
                                      <p:to>
                                        <p:strVal val="0.25"/>
                                      </p:to>
                                    </p:set>
                                    <p:animEffect filter="image" prLst="opacity: 0.25">
                                      <p:cBhvr rctx="IE">
                                        <p:cTn id="32" dur="indefinite"/>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rctx="PPT">
                                        <p:cTn id="36" dur="indefinite"/>
                                        <p:tgtEl>
                                          <p:spTgt spid="5">
                                            <p:txEl>
                                              <p:pRg st="7" end="7"/>
                                            </p:txEl>
                                          </p:spTgt>
                                        </p:tgtEl>
                                        <p:attrNameLst>
                                          <p:attrName>style.opacity</p:attrName>
                                        </p:attrNameLst>
                                      </p:cBhvr>
                                      <p:to>
                                        <p:strVal val="0.25"/>
                                      </p:to>
                                    </p:set>
                                    <p:animEffect filter="image" prLst="opacity: 0.25">
                                      <p:cBhvr rctx="IE">
                                        <p:cTn id="37" dur="indefinite"/>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mph" presetSubtype="0" nodeType="clickEffect">
                                  <p:stCondLst>
                                    <p:cond delay="0"/>
                                  </p:stCondLst>
                                  <p:childTnLst>
                                    <p:set>
                                      <p:cBhvr rctx="PPT">
                                        <p:cTn id="41" dur="indefinite"/>
                                        <p:tgtEl>
                                          <p:spTgt spid="5">
                                            <p:txEl>
                                              <p:pRg st="8" end="8"/>
                                            </p:txEl>
                                          </p:spTgt>
                                        </p:tgtEl>
                                        <p:attrNameLst>
                                          <p:attrName>style.opacity</p:attrName>
                                        </p:attrNameLst>
                                      </p:cBhvr>
                                      <p:to>
                                        <p:strVal val="0.25"/>
                                      </p:to>
                                    </p:set>
                                    <p:animEffect filter="image" prLst="opacity: 0.25">
                                      <p:cBhvr rctx="IE">
                                        <p:cTn id="42" dur="indefinite"/>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1718" y="897266"/>
            <a:ext cx="8470376" cy="2558642"/>
          </a:xfrm>
          <a:prstGeom prst="rect">
            <a:avLst/>
          </a:prstGeom>
          <a:ln w="28575">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Rounded Rectangle 18"/>
          <p:cNvSpPr/>
          <p:nvPr/>
        </p:nvSpPr>
        <p:spPr>
          <a:xfrm>
            <a:off x="143435" y="3539902"/>
            <a:ext cx="7750264" cy="115466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4800" dirty="0">
              <a:solidFill>
                <a:schemeClr val="tx1"/>
              </a:solidFill>
            </a:endParaRPr>
          </a:p>
        </p:txBody>
      </p:sp>
      <p:sp>
        <p:nvSpPr>
          <p:cNvPr id="18" name="Rounded Rectangle 17"/>
          <p:cNvSpPr/>
          <p:nvPr/>
        </p:nvSpPr>
        <p:spPr>
          <a:xfrm>
            <a:off x="143435" y="2230877"/>
            <a:ext cx="7750264" cy="115466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4800" dirty="0">
              <a:solidFill>
                <a:schemeClr val="tx1"/>
              </a:solidFill>
            </a:endParaRPr>
          </a:p>
        </p:txBody>
      </p:sp>
      <p:sp>
        <p:nvSpPr>
          <p:cNvPr id="17" name="Rounded Rectangle 16"/>
          <p:cNvSpPr/>
          <p:nvPr/>
        </p:nvSpPr>
        <p:spPr>
          <a:xfrm>
            <a:off x="143435" y="972186"/>
            <a:ext cx="7750264" cy="1154663"/>
          </a:xfrm>
          <a:prstGeom prst="roundRect">
            <a:avLst/>
          </a:prstGeom>
          <a:solidFill>
            <a:srgbClr val="EE9E9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4800" dirty="0">
              <a:solidFill>
                <a:schemeClr val="tx1"/>
              </a:solidFill>
            </a:endParaRPr>
          </a:p>
        </p:txBody>
      </p:sp>
      <p:sp>
        <p:nvSpPr>
          <p:cNvPr id="20" name="Down Arrow 19"/>
          <p:cNvSpPr/>
          <p:nvPr/>
        </p:nvSpPr>
        <p:spPr>
          <a:xfrm>
            <a:off x="7160797" y="1590906"/>
            <a:ext cx="512018" cy="2702978"/>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600" b="1" dirty="0">
                <a:solidFill>
                  <a:schemeClr val="tx1"/>
                </a:solidFill>
              </a:rPr>
              <a:t>Lifecycle</a:t>
            </a:r>
          </a:p>
        </p:txBody>
      </p:sp>
      <p:sp>
        <p:nvSpPr>
          <p:cNvPr id="3" name="Rounded Rectangle 2"/>
          <p:cNvSpPr/>
          <p:nvPr/>
        </p:nvSpPr>
        <p:spPr>
          <a:xfrm>
            <a:off x="7625971" y="1668543"/>
            <a:ext cx="1071508" cy="62078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Available</a:t>
            </a:r>
          </a:p>
          <a:p>
            <a:pPr algn="ctr"/>
            <a:r>
              <a:rPr lang="en-US" sz="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S3: 99.99%</a:t>
            </a:r>
          </a:p>
          <a:p>
            <a:pPr algn="ctr"/>
            <a:r>
              <a:rPr lang="en-US" sz="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S3-IA: 99.9%</a:t>
            </a:r>
          </a:p>
        </p:txBody>
      </p:sp>
      <p:sp>
        <p:nvSpPr>
          <p:cNvPr id="22" name="Rounded Rectangle 21"/>
          <p:cNvSpPr/>
          <p:nvPr/>
        </p:nvSpPr>
        <p:spPr>
          <a:xfrm>
            <a:off x="7645736" y="2380771"/>
            <a:ext cx="1073149" cy="62078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Performant</a:t>
            </a:r>
          </a:p>
          <a:p>
            <a:pPr algn="ctr"/>
            <a:r>
              <a:rPr lang="en-US" sz="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Low Latency</a:t>
            </a:r>
          </a:p>
          <a:p>
            <a:pPr algn="ctr"/>
            <a:r>
              <a:rPr lang="en-US" sz="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High Throughput</a:t>
            </a:r>
          </a:p>
        </p:txBody>
      </p:sp>
      <p:sp>
        <p:nvSpPr>
          <p:cNvPr id="25" name="Rounded Rectangle 24"/>
          <p:cNvSpPr/>
          <p:nvPr/>
        </p:nvSpPr>
        <p:spPr>
          <a:xfrm>
            <a:off x="6126551" y="2592759"/>
            <a:ext cx="814634" cy="26884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rPr>
              <a:t>≥ </a:t>
            </a:r>
            <a:r>
              <a:rPr lang="en-US" sz="1000" b="1" dirty="0">
                <a:solidFill>
                  <a:schemeClr val="tx2"/>
                </a:solidFill>
              </a:rPr>
              <a:t>30 Days</a:t>
            </a:r>
          </a:p>
        </p:txBody>
      </p:sp>
      <p:sp>
        <p:nvSpPr>
          <p:cNvPr id="27" name="Rounded Rectangle 26"/>
          <p:cNvSpPr/>
          <p:nvPr/>
        </p:nvSpPr>
        <p:spPr>
          <a:xfrm>
            <a:off x="6121969" y="3901174"/>
            <a:ext cx="814634" cy="2588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rPr>
              <a:t>≥</a:t>
            </a:r>
            <a:r>
              <a:rPr lang="en-US" sz="1000" b="1" dirty="0">
                <a:solidFill>
                  <a:schemeClr val="tx2"/>
                </a:solidFill>
              </a:rPr>
              <a:t> 90 Days</a:t>
            </a:r>
          </a:p>
        </p:txBody>
      </p:sp>
      <p:sp>
        <p:nvSpPr>
          <p:cNvPr id="44" name="Rounded Rectangle 43"/>
          <p:cNvSpPr/>
          <p:nvPr/>
        </p:nvSpPr>
        <p:spPr>
          <a:xfrm>
            <a:off x="7622735" y="956315"/>
            <a:ext cx="1071508" cy="62078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Durable</a:t>
            </a:r>
          </a:p>
          <a:p>
            <a:pPr algn="ctr"/>
            <a:r>
              <a:rPr lang="en-US" sz="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99.999999999%</a:t>
            </a:r>
          </a:p>
        </p:txBody>
      </p:sp>
      <p:sp>
        <p:nvSpPr>
          <p:cNvPr id="47" name="Rounded Rectangle 46"/>
          <p:cNvSpPr/>
          <p:nvPr/>
        </p:nvSpPr>
        <p:spPr>
          <a:xfrm>
            <a:off x="7657487" y="3092999"/>
            <a:ext cx="1073149" cy="62078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Scalable</a:t>
            </a:r>
          </a:p>
          <a:p>
            <a:pPr algn="ctr"/>
            <a:r>
              <a:rPr lang="en-US" sz="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Elastic capacity </a:t>
            </a:r>
          </a:p>
          <a:p>
            <a:pPr algn="ctr"/>
            <a:r>
              <a:rPr lang="en-US" sz="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No preset limits</a:t>
            </a:r>
          </a:p>
        </p:txBody>
      </p:sp>
      <p:sp>
        <p:nvSpPr>
          <p:cNvPr id="51" name="Rounded Rectangle 50"/>
          <p:cNvSpPr/>
          <p:nvPr/>
        </p:nvSpPr>
        <p:spPr>
          <a:xfrm>
            <a:off x="1532188" y="1336521"/>
            <a:ext cx="1071136" cy="425991"/>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“Hot” Data</a:t>
            </a:r>
          </a:p>
          <a:p>
            <a:pPr algn="ctr"/>
            <a:r>
              <a:rPr lang="en-US" sz="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Active and/or Temporary Data</a:t>
            </a:r>
          </a:p>
        </p:txBody>
      </p:sp>
      <p:sp>
        <p:nvSpPr>
          <p:cNvPr id="52" name="Rounded Rectangle 51"/>
          <p:cNvSpPr/>
          <p:nvPr/>
        </p:nvSpPr>
        <p:spPr>
          <a:xfrm>
            <a:off x="1529313" y="2589661"/>
            <a:ext cx="1076887" cy="43097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“Warm” Data</a:t>
            </a:r>
          </a:p>
          <a:p>
            <a:pPr algn="ctr"/>
            <a:r>
              <a:rPr lang="en-US" sz="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Infrequently Accessed Data</a:t>
            </a:r>
          </a:p>
        </p:txBody>
      </p:sp>
      <p:sp>
        <p:nvSpPr>
          <p:cNvPr id="53" name="Rounded Rectangle 52"/>
          <p:cNvSpPr/>
          <p:nvPr/>
        </p:nvSpPr>
        <p:spPr>
          <a:xfrm>
            <a:off x="1523829" y="3901746"/>
            <a:ext cx="1076887" cy="43097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rPr>
              <a:t>“Cold” Data</a:t>
            </a:r>
          </a:p>
          <a:p>
            <a:pPr algn="ctr"/>
            <a:r>
              <a:rPr lang="en-US" sz="800" dirty="0">
                <a:solidFill>
                  <a:schemeClr val="tx1"/>
                </a:solidFill>
              </a:rPr>
              <a:t>Archive and Compliance Data</a:t>
            </a:r>
          </a:p>
        </p:txBody>
      </p:sp>
      <p:sp>
        <p:nvSpPr>
          <p:cNvPr id="57" name="Rounded Rectangle 56"/>
          <p:cNvSpPr/>
          <p:nvPr/>
        </p:nvSpPr>
        <p:spPr>
          <a:xfrm>
            <a:off x="6121969" y="1336521"/>
            <a:ext cx="814634" cy="26884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t>
            </a:r>
            <a:r>
              <a:rPr lang="en-US" sz="1000"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0 Days</a:t>
            </a:r>
          </a:p>
        </p:txBody>
      </p:sp>
      <p:sp>
        <p:nvSpPr>
          <p:cNvPr id="37" name="Title 1"/>
          <p:cNvSpPr>
            <a:spLocks noGrp="1"/>
          </p:cNvSpPr>
          <p:nvPr>
            <p:ph type="title"/>
          </p:nvPr>
        </p:nvSpPr>
        <p:spPr>
          <a:xfrm>
            <a:off x="336789" y="114936"/>
            <a:ext cx="8043536" cy="603571"/>
          </a:xfrm>
        </p:spPr>
        <p:txBody>
          <a:bodyPr>
            <a:normAutofit/>
          </a:bodyPr>
          <a:lstStyle/>
          <a:p>
            <a:r>
              <a:rPr lang="en-US" dirty="0">
                <a:solidFill>
                  <a:schemeClr val="accent2"/>
                </a:solidFill>
              </a:rPr>
              <a:t>Storage Tiers</a:t>
            </a: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67" y="822535"/>
            <a:ext cx="1195911" cy="1089132"/>
          </a:xfrm>
          <a:prstGeom prst="rect">
            <a:avLst/>
          </a:prstGeom>
        </p:spPr>
      </p:pic>
      <p:grpSp>
        <p:nvGrpSpPr>
          <p:cNvPr id="38" name="Group 37"/>
          <p:cNvGrpSpPr/>
          <p:nvPr/>
        </p:nvGrpSpPr>
        <p:grpSpPr>
          <a:xfrm>
            <a:off x="365046" y="2193449"/>
            <a:ext cx="925026" cy="1020218"/>
            <a:chOff x="3886169" y="1207193"/>
            <a:chExt cx="1802265" cy="1807242"/>
          </a:xfrm>
        </p:grpSpPr>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169" y="1207193"/>
              <a:ext cx="1802265" cy="1432326"/>
            </a:xfrm>
            <a:prstGeom prst="rect">
              <a:avLst/>
            </a:prstGeom>
          </p:spPr>
        </p:pic>
        <p:pic>
          <p:nvPicPr>
            <p:cNvPr id="40" name="Picture 2" descr="https://cdn1.iconfinder.com/data/icons/healthcare-research/512/temperature_low-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7617" y="1916811"/>
              <a:ext cx="1097624" cy="1097624"/>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79" y="3695117"/>
            <a:ext cx="1340599" cy="656188"/>
          </a:xfrm>
          <a:prstGeom prst="rect">
            <a:avLst/>
          </a:prstGeom>
        </p:spPr>
      </p:pic>
      <p:sp>
        <p:nvSpPr>
          <p:cNvPr id="42" name="Rectangle 41"/>
          <p:cNvSpPr/>
          <p:nvPr/>
        </p:nvSpPr>
        <p:spPr>
          <a:xfrm>
            <a:off x="465317" y="3024764"/>
            <a:ext cx="708848" cy="338554"/>
          </a:xfrm>
          <a:prstGeom prst="rect">
            <a:avLst/>
          </a:prstGeom>
        </p:spPr>
        <p:txBody>
          <a:bodyPr wrap="none">
            <a:spAutoFit/>
          </a:body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S3-IA</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Rectangle 42"/>
          <p:cNvSpPr/>
          <p:nvPr/>
        </p:nvSpPr>
        <p:spPr>
          <a:xfrm>
            <a:off x="373849" y="4272936"/>
            <a:ext cx="966931" cy="369332"/>
          </a:xfrm>
          <a:prstGeom prst="rect">
            <a:avLst/>
          </a:prstGeom>
        </p:spPr>
        <p:txBody>
          <a:bodyPr wrap="non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Glacier</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Rectangle 44"/>
          <p:cNvSpPr/>
          <p:nvPr/>
        </p:nvSpPr>
        <p:spPr>
          <a:xfrm>
            <a:off x="519154" y="1713965"/>
            <a:ext cx="466794" cy="369332"/>
          </a:xfrm>
          <a:prstGeom prst="rect">
            <a:avLst/>
          </a:prstGeom>
        </p:spPr>
        <p:txBody>
          <a:bodyPr wrap="non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S3</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Down Arrow 30"/>
          <p:cNvSpPr/>
          <p:nvPr/>
        </p:nvSpPr>
        <p:spPr>
          <a:xfrm>
            <a:off x="3782160" y="1601032"/>
            <a:ext cx="512018" cy="2702978"/>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600" b="1" dirty="0">
                <a:solidFill>
                  <a:schemeClr val="tx1"/>
                </a:solidFill>
              </a:rPr>
              <a:t>Cost</a:t>
            </a:r>
          </a:p>
        </p:txBody>
      </p:sp>
    </p:spTree>
    <p:extLst>
      <p:ext uri="{BB962C8B-B14F-4D97-AF65-F5344CB8AC3E}">
        <p14:creationId xmlns:p14="http://schemas.microsoft.com/office/powerpoint/2010/main" val="21410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5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S3 Performance: </a:t>
            </a:r>
            <a:r>
              <a:rPr lang="en-US" dirty="0"/>
              <a:t>Consistent View </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5501" y="1805551"/>
            <a:ext cx="3056857" cy="2407003"/>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49486" y="1165609"/>
            <a:ext cx="4106357" cy="3459141"/>
          </a:xfrm>
          <a:prstGeom prst="rect">
            <a:avLst/>
          </a:prstGeom>
        </p:spPr>
      </p:pic>
    </p:spTree>
    <p:extLst>
      <p:ext uri="{BB962C8B-B14F-4D97-AF65-F5344CB8AC3E}">
        <p14:creationId xmlns:p14="http://schemas.microsoft.com/office/powerpoint/2010/main" val="752163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Performance: </a:t>
            </a:r>
            <a:r>
              <a:rPr lang="en-US" dirty="0"/>
              <a:t>Framework Performance</a:t>
            </a:r>
          </a:p>
        </p:txBody>
      </p:sp>
      <p:grpSp>
        <p:nvGrpSpPr>
          <p:cNvPr id="4" name="Group 3"/>
          <p:cNvGrpSpPr/>
          <p:nvPr/>
        </p:nvGrpSpPr>
        <p:grpSpPr>
          <a:xfrm>
            <a:off x="552412" y="876215"/>
            <a:ext cx="3687590" cy="3856559"/>
            <a:chOff x="552412" y="876215"/>
            <a:chExt cx="3477407" cy="3954482"/>
          </a:xfrm>
        </p:grpSpPr>
        <p:sp>
          <p:nvSpPr>
            <p:cNvPr id="8" name="TextBox 7"/>
            <p:cNvSpPr txBox="1"/>
            <p:nvPr/>
          </p:nvSpPr>
          <p:spPr>
            <a:xfrm>
              <a:off x="1365864" y="1550886"/>
              <a:ext cx="2036244" cy="284032"/>
            </a:xfrm>
            <a:prstGeom prst="rect">
              <a:avLst/>
            </a:prstGeom>
            <a:noFill/>
          </p:spPr>
          <p:txBody>
            <a:bodyPr wrap="square" rtlCol="0">
              <a:spAutoFit/>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Count      these       words</a:t>
              </a:r>
            </a:p>
          </p:txBody>
        </p:sp>
        <p:sp>
          <p:nvSpPr>
            <p:cNvPr id="9" name="Frame 8"/>
            <p:cNvSpPr/>
            <p:nvPr/>
          </p:nvSpPr>
          <p:spPr>
            <a:xfrm>
              <a:off x="1276368" y="1508236"/>
              <a:ext cx="736248" cy="369332"/>
            </a:xfrm>
            <a:prstGeom prst="frame">
              <a:avLst/>
            </a:prstGeom>
            <a:solidFill>
              <a:schemeClr val="accent6">
                <a:lumMod val="5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Frame 9"/>
            <p:cNvSpPr/>
            <p:nvPr/>
          </p:nvSpPr>
          <p:spPr>
            <a:xfrm>
              <a:off x="1956522" y="1508236"/>
              <a:ext cx="674671" cy="369332"/>
            </a:xfrm>
            <a:prstGeom prst="frame">
              <a:avLst/>
            </a:prstGeom>
            <a:solidFill>
              <a:schemeClr val="accent6">
                <a:lumMod val="5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Frame 6"/>
            <p:cNvSpPr/>
            <p:nvPr/>
          </p:nvSpPr>
          <p:spPr>
            <a:xfrm>
              <a:off x="2566918" y="1508236"/>
              <a:ext cx="691595" cy="369332"/>
            </a:xfrm>
            <a:prstGeom prst="frame">
              <a:avLst/>
            </a:prstGeom>
            <a:solidFill>
              <a:schemeClr val="accent6">
                <a:lumMod val="5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TextBox 2"/>
            <p:cNvSpPr txBox="1"/>
            <p:nvPr/>
          </p:nvSpPr>
          <p:spPr>
            <a:xfrm>
              <a:off x="552412" y="2523700"/>
              <a:ext cx="1063255" cy="276999"/>
            </a:xfrm>
            <a:prstGeom prst="rect">
              <a:avLst/>
            </a:prstGeom>
            <a:noFill/>
            <a:ln>
              <a:solidFill>
                <a:schemeClr val="accent6"/>
              </a:solidFill>
            </a:ln>
          </p:spPr>
          <p:txBody>
            <a:bodyPr wrap="square" rtlCol="0">
              <a:spAutoFit/>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Count = 1</a:t>
              </a:r>
            </a:p>
          </p:txBody>
        </p:sp>
        <p:sp>
          <p:nvSpPr>
            <p:cNvPr id="11" name="TextBox 10"/>
            <p:cNvSpPr txBox="1"/>
            <p:nvPr/>
          </p:nvSpPr>
          <p:spPr>
            <a:xfrm>
              <a:off x="1759488" y="2523700"/>
              <a:ext cx="1063255" cy="276999"/>
            </a:xfrm>
            <a:prstGeom prst="rect">
              <a:avLst/>
            </a:prstGeom>
            <a:noFill/>
            <a:ln>
              <a:solidFill>
                <a:schemeClr val="accent6"/>
              </a:solidFill>
            </a:ln>
          </p:spPr>
          <p:txBody>
            <a:bodyPr wrap="square" rtlCol="0">
              <a:spAutoFit/>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These = 1</a:t>
              </a:r>
            </a:p>
          </p:txBody>
        </p:sp>
        <p:sp>
          <p:nvSpPr>
            <p:cNvPr id="12" name="TextBox 11"/>
            <p:cNvSpPr txBox="1"/>
            <p:nvPr/>
          </p:nvSpPr>
          <p:spPr>
            <a:xfrm>
              <a:off x="2966564" y="2523700"/>
              <a:ext cx="1063255" cy="276999"/>
            </a:xfrm>
            <a:prstGeom prst="rect">
              <a:avLst/>
            </a:prstGeom>
            <a:noFill/>
            <a:ln>
              <a:solidFill>
                <a:schemeClr val="accent6"/>
              </a:solidFill>
            </a:ln>
          </p:spPr>
          <p:txBody>
            <a:bodyPr wrap="square" rtlCol="0">
              <a:spAutoFit/>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Words = 1</a:t>
              </a:r>
            </a:p>
          </p:txBody>
        </p:sp>
        <p:sp>
          <p:nvSpPr>
            <p:cNvPr id="13" name="Frame 12"/>
            <p:cNvSpPr/>
            <p:nvPr/>
          </p:nvSpPr>
          <p:spPr>
            <a:xfrm>
              <a:off x="1708924" y="4109400"/>
              <a:ext cx="1164381" cy="721297"/>
            </a:xfrm>
            <a:prstGeom prst="fram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6" name="Straight Arrow Connector 15"/>
            <p:cNvCxnSpPr>
              <a:endCxn id="3" idx="0"/>
            </p:cNvCxnSpPr>
            <p:nvPr/>
          </p:nvCxnSpPr>
          <p:spPr>
            <a:xfrm flipH="1">
              <a:off x="1084040" y="1877568"/>
              <a:ext cx="574322" cy="64613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cxnSpLocks/>
              <a:stCxn id="8" idx="2"/>
              <a:endCxn id="11" idx="0"/>
            </p:cNvCxnSpPr>
            <p:nvPr/>
          </p:nvCxnSpPr>
          <p:spPr>
            <a:xfrm flipH="1">
              <a:off x="2291116" y="1834918"/>
              <a:ext cx="92870" cy="68878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2" idx="0"/>
            </p:cNvCxnSpPr>
            <p:nvPr/>
          </p:nvCxnSpPr>
          <p:spPr>
            <a:xfrm>
              <a:off x="2890093" y="1877568"/>
              <a:ext cx="608099" cy="64613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2" idx="2"/>
              <a:endCxn id="13" idx="0"/>
            </p:cNvCxnSpPr>
            <p:nvPr/>
          </p:nvCxnSpPr>
          <p:spPr>
            <a:xfrm flipH="1">
              <a:off x="2291115" y="2800699"/>
              <a:ext cx="1207077" cy="13087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1" idx="2"/>
              <a:endCxn id="13" idx="0"/>
            </p:cNvCxnSpPr>
            <p:nvPr/>
          </p:nvCxnSpPr>
          <p:spPr>
            <a:xfrm flipH="1">
              <a:off x="2291115" y="2800699"/>
              <a:ext cx="1" cy="13087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3" idx="2"/>
              <a:endCxn id="13" idx="0"/>
            </p:cNvCxnSpPr>
            <p:nvPr/>
          </p:nvCxnSpPr>
          <p:spPr>
            <a:xfrm>
              <a:off x="1084040" y="2800699"/>
              <a:ext cx="1207075" cy="13087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833613" y="876215"/>
              <a:ext cx="2710999" cy="369332"/>
            </a:xfrm>
            <a:prstGeom prst="rect">
              <a:avLst/>
            </a:prstGeom>
          </p:spPr>
          <p:txBody>
            <a:bodyPr wrap="none">
              <a:spAutoFit/>
            </a:bodyPr>
            <a:lstStyle/>
            <a:p>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Embarrassingly parallel?</a:t>
              </a:r>
            </a:p>
          </p:txBody>
        </p:sp>
        <p:sp>
          <p:nvSpPr>
            <p:cNvPr id="55" name="TextBox 54"/>
            <p:cNvSpPr txBox="1"/>
            <p:nvPr/>
          </p:nvSpPr>
          <p:spPr>
            <a:xfrm>
              <a:off x="1755663" y="4146883"/>
              <a:ext cx="1050249" cy="600164"/>
            </a:xfrm>
            <a:prstGeom prst="rect">
              <a:avLst/>
            </a:prstGeom>
            <a:noFill/>
          </p:spPr>
          <p:txBody>
            <a:bodyPr wrap="square" rtlCol="0">
              <a:spAutoFit/>
            </a:bodyPr>
            <a:lstStyle/>
            <a:p>
              <a:r>
                <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Count = 1</a:t>
              </a:r>
            </a:p>
            <a:p>
              <a:r>
                <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These = 1</a:t>
              </a:r>
            </a:p>
            <a:p>
              <a:r>
                <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Words = 1</a:t>
              </a:r>
            </a:p>
          </p:txBody>
        </p:sp>
      </p:grpSp>
      <p:grpSp>
        <p:nvGrpSpPr>
          <p:cNvPr id="6" name="Group 5"/>
          <p:cNvGrpSpPr/>
          <p:nvPr/>
        </p:nvGrpSpPr>
        <p:grpSpPr>
          <a:xfrm>
            <a:off x="4391861" y="866135"/>
            <a:ext cx="3988427" cy="3781742"/>
            <a:chOff x="4391861" y="866135"/>
            <a:chExt cx="3988427" cy="3781742"/>
          </a:xfrm>
        </p:grpSpPr>
        <p:sp>
          <p:nvSpPr>
            <p:cNvPr id="31" name="Rectangle 30"/>
            <p:cNvSpPr/>
            <p:nvPr/>
          </p:nvSpPr>
          <p:spPr>
            <a:xfrm>
              <a:off x="4824506" y="866135"/>
              <a:ext cx="3555782" cy="369332"/>
            </a:xfrm>
            <a:prstGeom prst="rect">
              <a:avLst/>
            </a:prstGeom>
          </p:spPr>
          <p:txBody>
            <a:bodyPr wrap="none">
              <a:spAutoFit/>
            </a:bodyPr>
            <a:lstStyle/>
            <a:p>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Can it be optimized with a DAG?</a:t>
              </a:r>
            </a:p>
          </p:txBody>
        </p:sp>
        <p:sp>
          <p:nvSpPr>
            <p:cNvPr id="33" name="Oval 32"/>
            <p:cNvSpPr/>
            <p:nvPr/>
          </p:nvSpPr>
          <p:spPr>
            <a:xfrm>
              <a:off x="6145079" y="1308069"/>
              <a:ext cx="652130" cy="63086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a:t>
              </a:r>
            </a:p>
          </p:txBody>
        </p:sp>
        <p:sp>
          <p:nvSpPr>
            <p:cNvPr id="34" name="Oval 33"/>
            <p:cNvSpPr/>
            <p:nvPr/>
          </p:nvSpPr>
          <p:spPr>
            <a:xfrm>
              <a:off x="6964326" y="1986462"/>
              <a:ext cx="652130" cy="63086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B</a:t>
              </a:r>
            </a:p>
          </p:txBody>
        </p:sp>
        <p:sp>
          <p:nvSpPr>
            <p:cNvPr id="35" name="Oval 34"/>
            <p:cNvSpPr/>
            <p:nvPr/>
          </p:nvSpPr>
          <p:spPr>
            <a:xfrm>
              <a:off x="5667155" y="2525178"/>
              <a:ext cx="652130" cy="63086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a:t>
              </a:r>
            </a:p>
          </p:txBody>
        </p:sp>
        <p:sp>
          <p:nvSpPr>
            <p:cNvPr id="36" name="Oval 35"/>
            <p:cNvSpPr/>
            <p:nvPr/>
          </p:nvSpPr>
          <p:spPr>
            <a:xfrm>
              <a:off x="7290391" y="3156043"/>
              <a:ext cx="652130" cy="63086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D</a:t>
              </a:r>
            </a:p>
          </p:txBody>
        </p:sp>
        <p:sp>
          <p:nvSpPr>
            <p:cNvPr id="37" name="Oval 36"/>
            <p:cNvSpPr/>
            <p:nvPr/>
          </p:nvSpPr>
          <p:spPr>
            <a:xfrm>
              <a:off x="5993220" y="4017012"/>
              <a:ext cx="652130" cy="63086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E</a:t>
              </a:r>
            </a:p>
          </p:txBody>
        </p:sp>
        <p:cxnSp>
          <p:nvCxnSpPr>
            <p:cNvPr id="39" name="Straight Arrow Connector 38"/>
            <p:cNvCxnSpPr>
              <a:stCxn id="33" idx="5"/>
              <a:endCxn id="34" idx="1"/>
            </p:cNvCxnSpPr>
            <p:nvPr/>
          </p:nvCxnSpPr>
          <p:spPr>
            <a:xfrm>
              <a:off x="6701707" y="1846546"/>
              <a:ext cx="358121" cy="23230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4"/>
              <a:endCxn id="35" idx="7"/>
            </p:cNvCxnSpPr>
            <p:nvPr/>
          </p:nvCxnSpPr>
          <p:spPr>
            <a:xfrm flipH="1">
              <a:off x="6223783" y="1938934"/>
              <a:ext cx="247361" cy="67863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5" idx="5"/>
              <a:endCxn id="36" idx="2"/>
            </p:cNvCxnSpPr>
            <p:nvPr/>
          </p:nvCxnSpPr>
          <p:spPr>
            <a:xfrm>
              <a:off x="6223783" y="3063655"/>
              <a:ext cx="1066608" cy="40782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34" idx="3"/>
              <a:endCxn id="35" idx="6"/>
            </p:cNvCxnSpPr>
            <p:nvPr/>
          </p:nvCxnSpPr>
          <p:spPr>
            <a:xfrm flipH="1">
              <a:off x="6319285" y="2524939"/>
              <a:ext cx="740543" cy="31567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36" idx="3"/>
              <a:endCxn id="37" idx="7"/>
            </p:cNvCxnSpPr>
            <p:nvPr/>
          </p:nvCxnSpPr>
          <p:spPr>
            <a:xfrm flipH="1">
              <a:off x="6549848" y="3694520"/>
              <a:ext cx="836045" cy="41488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4391861" y="1011542"/>
              <a:ext cx="31963" cy="2985523"/>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cxnSp>
          <p:nvCxnSpPr>
            <p:cNvPr id="5" name="Curved Connector 4"/>
            <p:cNvCxnSpPr>
              <a:endCxn id="36" idx="7"/>
            </p:cNvCxnSpPr>
            <p:nvPr/>
          </p:nvCxnSpPr>
          <p:spPr>
            <a:xfrm rot="16200000" flipH="1">
              <a:off x="6452017" y="1853428"/>
              <a:ext cx="1740195" cy="1049810"/>
            </a:xfrm>
            <a:prstGeom prst="curvedConnector3">
              <a:avLst>
                <a:gd name="adj1" fmla="val 149"/>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9430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Spark: </a:t>
            </a:r>
            <a:r>
              <a:rPr lang="en-US" dirty="0"/>
              <a:t>Tune it</a:t>
            </a:r>
          </a:p>
        </p:txBody>
      </p:sp>
      <p:sp>
        <p:nvSpPr>
          <p:cNvPr id="3" name="Content Placeholder 2"/>
          <p:cNvSpPr>
            <a:spLocks noGrp="1"/>
          </p:cNvSpPr>
          <p:nvPr>
            <p:ph sz="half" idx="1"/>
          </p:nvPr>
        </p:nvSpPr>
        <p:spPr/>
        <p:txBody>
          <a:bodyPr/>
          <a:lstStyle/>
          <a:p>
            <a:r>
              <a:rPr lang="en-US" dirty="0"/>
              <a:t>Enable </a:t>
            </a:r>
            <a:r>
              <a:rPr lang="en-US" dirty="0">
                <a:solidFill>
                  <a:schemeClr val="accent2"/>
                </a:solidFill>
              </a:rPr>
              <a:t>Dynamic Allocation </a:t>
            </a:r>
            <a:r>
              <a:rPr lang="en-US" dirty="0"/>
              <a:t>of executors</a:t>
            </a:r>
          </a:p>
        </p:txBody>
      </p:sp>
      <p:sp>
        <p:nvSpPr>
          <p:cNvPr id="4" name="Content Placeholder 3"/>
          <p:cNvSpPr>
            <a:spLocks noGrp="1"/>
          </p:cNvSpPr>
          <p:nvPr>
            <p:ph sz="half" idx="10"/>
          </p:nvPr>
        </p:nvSpPr>
        <p:spPr>
          <a:xfrm>
            <a:off x="3231001" y="1011542"/>
            <a:ext cx="2442633" cy="1419770"/>
          </a:xfrm>
        </p:spPr>
        <p:txBody>
          <a:bodyPr/>
          <a:lstStyle/>
          <a:p>
            <a:r>
              <a:rPr lang="en-US" dirty="0"/>
              <a:t>Executor </a:t>
            </a:r>
            <a:r>
              <a:rPr lang="en-US" dirty="0">
                <a:solidFill>
                  <a:schemeClr val="accent2"/>
                </a:solidFill>
              </a:rPr>
              <a:t>Memory</a:t>
            </a:r>
          </a:p>
          <a:p>
            <a:r>
              <a:rPr lang="en-US" dirty="0"/>
              <a:t>Executor </a:t>
            </a:r>
            <a:r>
              <a:rPr lang="en-US" dirty="0">
                <a:solidFill>
                  <a:schemeClr val="accent2"/>
                </a:solidFill>
              </a:rPr>
              <a:t>Cores</a:t>
            </a:r>
          </a:p>
          <a:p>
            <a:r>
              <a:rPr lang="en-US" dirty="0"/>
              <a:t>YARN containers</a:t>
            </a:r>
          </a:p>
        </p:txBody>
      </p:sp>
      <p:sp>
        <p:nvSpPr>
          <p:cNvPr id="5" name="Content Placeholder 4"/>
          <p:cNvSpPr>
            <a:spLocks noGrp="1"/>
          </p:cNvSpPr>
          <p:nvPr>
            <p:ph sz="half" idx="11"/>
          </p:nvPr>
        </p:nvSpPr>
        <p:spPr/>
        <p:txBody>
          <a:bodyPr/>
          <a:lstStyle/>
          <a:p>
            <a:r>
              <a:rPr lang="en-US" dirty="0"/>
              <a:t>Driver Memory</a:t>
            </a:r>
          </a:p>
          <a:p>
            <a:r>
              <a:rPr lang="en-US" dirty="0"/>
              <a:t>Deployment mode on YARN (</a:t>
            </a:r>
            <a:r>
              <a:rPr lang="en-US" dirty="0">
                <a:solidFill>
                  <a:schemeClr val="accent2"/>
                </a:solidFill>
              </a:rPr>
              <a:t>Cluster | Client</a:t>
            </a:r>
            <a:r>
              <a:rPr lang="en-US" dirty="0"/>
              <a:t>?)</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48345" y="2920408"/>
            <a:ext cx="3607946" cy="1552355"/>
          </a:xfrm>
          <a:prstGeom prst="rect">
            <a:avLst/>
          </a:prstGeom>
        </p:spPr>
      </p:pic>
    </p:spTree>
    <p:extLst>
      <p:ext uri="{BB962C8B-B14F-4D97-AF65-F5344CB8AC3E}">
        <p14:creationId xmlns:p14="http://schemas.microsoft.com/office/powerpoint/2010/main" val="500040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Reliability</a:t>
            </a:r>
          </a:p>
        </p:txBody>
      </p:sp>
      <p:sp>
        <p:nvSpPr>
          <p:cNvPr id="3" name="Content Placeholder 2"/>
          <p:cNvSpPr>
            <a:spLocks noGrp="1"/>
          </p:cNvSpPr>
          <p:nvPr>
            <p:ph sz="half" idx="1"/>
          </p:nvPr>
        </p:nvSpPr>
        <p:spPr>
          <a:xfrm>
            <a:off x="317721" y="1444740"/>
            <a:ext cx="2442633" cy="2241548"/>
          </a:xfrm>
        </p:spPr>
        <p:txBody>
          <a:bodyPr>
            <a:normAutofit/>
          </a:bodyPr>
          <a:lstStyle/>
          <a:p>
            <a:endParaRPr lang="en-US" dirty="0"/>
          </a:p>
          <a:p>
            <a:pPr marL="342900" indent="-342900">
              <a:buFontTx/>
              <a:buChar char="-"/>
            </a:pPr>
            <a:r>
              <a:rPr lang="en-US" sz="1600" dirty="0"/>
              <a:t>Store your metadata outside the cluster</a:t>
            </a:r>
          </a:p>
          <a:p>
            <a:pPr marL="342900" indent="-342900">
              <a:buFontTx/>
              <a:buChar char="-"/>
            </a:pPr>
            <a:endParaRPr lang="en-US" sz="1600" dirty="0"/>
          </a:p>
          <a:p>
            <a:pPr marL="342900" indent="-342900">
              <a:buFontTx/>
              <a:buChar char="-"/>
            </a:pPr>
            <a:r>
              <a:rPr lang="en-US" sz="1600" dirty="0"/>
              <a:t>Multi-AZ RDS cluster will give you HA</a:t>
            </a:r>
          </a:p>
          <a:p>
            <a:pPr marL="342900" indent="-342900">
              <a:buFontTx/>
              <a:buChar char="-"/>
            </a:pPr>
            <a:endParaRPr lang="en-US" dirty="0"/>
          </a:p>
        </p:txBody>
      </p:sp>
      <p:sp>
        <p:nvSpPr>
          <p:cNvPr id="4" name="Content Placeholder 3"/>
          <p:cNvSpPr>
            <a:spLocks noGrp="1"/>
          </p:cNvSpPr>
          <p:nvPr>
            <p:ph sz="half" idx="10"/>
          </p:nvPr>
        </p:nvSpPr>
        <p:spPr>
          <a:xfrm>
            <a:off x="3246983" y="1473271"/>
            <a:ext cx="2442633" cy="2719601"/>
          </a:xfrm>
        </p:spPr>
        <p:txBody>
          <a:bodyPr>
            <a:normAutofit/>
          </a:bodyPr>
          <a:lstStyle/>
          <a:p>
            <a:pPr marL="342900" indent="-342900">
              <a:buFontTx/>
              <a:buChar char="-"/>
            </a:pPr>
            <a:endParaRPr lang="en-US" sz="1600" dirty="0">
              <a:solidFill>
                <a:schemeClr val="accent1"/>
              </a:solidFill>
            </a:endParaRPr>
          </a:p>
          <a:p>
            <a:pPr marL="342900" indent="-342900">
              <a:buFontTx/>
              <a:buChar char="-"/>
            </a:pPr>
            <a:r>
              <a:rPr lang="en-US" sz="1600" dirty="0"/>
              <a:t>Keep data and Applications on S3</a:t>
            </a:r>
          </a:p>
          <a:p>
            <a:pPr marL="342900" indent="-342900">
              <a:buFontTx/>
              <a:buChar char="-"/>
            </a:pPr>
            <a:endParaRPr lang="en-US" sz="1600" dirty="0"/>
          </a:p>
          <a:p>
            <a:pPr marL="342900" indent="-342900">
              <a:buFontTx/>
              <a:buChar char="-"/>
            </a:pPr>
            <a:r>
              <a:rPr lang="en-US" sz="1600" dirty="0"/>
              <a:t>Maintain source of truth for data on S3 (An immutable data set)</a:t>
            </a:r>
          </a:p>
          <a:p>
            <a:pPr marL="342900" indent="-342900">
              <a:buFontTx/>
              <a:buChar char="-"/>
            </a:pPr>
            <a:endParaRPr lang="en-US" dirty="0"/>
          </a:p>
        </p:txBody>
      </p:sp>
      <p:sp>
        <p:nvSpPr>
          <p:cNvPr id="5" name="Content Placeholder 4"/>
          <p:cNvSpPr>
            <a:spLocks noGrp="1"/>
          </p:cNvSpPr>
          <p:nvPr>
            <p:ph sz="half" idx="11"/>
          </p:nvPr>
        </p:nvSpPr>
        <p:spPr>
          <a:xfrm>
            <a:off x="6099460" y="1473271"/>
            <a:ext cx="2442633" cy="2241548"/>
          </a:xfrm>
        </p:spPr>
        <p:txBody>
          <a:bodyPr/>
          <a:lstStyle/>
          <a:p>
            <a:endParaRPr lang="en-US" sz="1600" dirty="0">
              <a:solidFill>
                <a:schemeClr val="accent1"/>
              </a:solidFill>
            </a:endParaRPr>
          </a:p>
          <a:p>
            <a:r>
              <a:rPr lang="en-US" sz="1600" dirty="0"/>
              <a:t>Automate with:</a:t>
            </a:r>
          </a:p>
          <a:p>
            <a:endParaRPr lang="en-US" sz="1600" dirty="0"/>
          </a:p>
          <a:p>
            <a:pPr marL="342900" indent="-342900">
              <a:buFontTx/>
              <a:buChar char="-"/>
            </a:pPr>
            <a:r>
              <a:rPr lang="en-US" sz="1600" dirty="0"/>
              <a:t>Bootstrap actions</a:t>
            </a:r>
          </a:p>
          <a:p>
            <a:pPr marL="342900" indent="-342900">
              <a:buFontTx/>
              <a:buChar char="-"/>
            </a:pPr>
            <a:r>
              <a:rPr lang="en-US" sz="1600" dirty="0" err="1"/>
              <a:t>Config</a:t>
            </a:r>
            <a:r>
              <a:rPr lang="en-US" sz="1600" dirty="0"/>
              <a:t> options</a:t>
            </a:r>
          </a:p>
          <a:p>
            <a:pPr marL="342900" indent="-342900">
              <a:buFontTx/>
              <a:buChar char="-"/>
            </a:pPr>
            <a:r>
              <a:rPr lang="en-US" sz="1600" dirty="0" err="1"/>
              <a:t>Cloudformation</a:t>
            </a:r>
            <a:r>
              <a:rPr lang="en-US" sz="1600" dirty="0"/>
              <a:t> </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65891" y="3686288"/>
            <a:ext cx="1478855" cy="723860"/>
          </a:xfrm>
          <a:prstGeom prst="rect">
            <a:avLst/>
          </a:prstGeom>
        </p:spPr>
      </p:pic>
      <p:cxnSp>
        <p:nvCxnSpPr>
          <p:cNvPr id="7" name="Straight Connector 6"/>
          <p:cNvCxnSpPr/>
          <p:nvPr/>
        </p:nvCxnSpPr>
        <p:spPr>
          <a:xfrm flipH="1">
            <a:off x="2957631" y="1011542"/>
            <a:ext cx="31963" cy="2985523"/>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5883077" y="1011541"/>
            <a:ext cx="31963" cy="2985523"/>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0755" y="3737905"/>
            <a:ext cx="1373400" cy="672243"/>
          </a:xfrm>
          <a:prstGeom prst="rect">
            <a:avLst/>
          </a:prstGeom>
        </p:spPr>
      </p:pic>
      <p:sp>
        <p:nvSpPr>
          <p:cNvPr id="11" name="Rectangle 10"/>
          <p:cNvSpPr/>
          <p:nvPr/>
        </p:nvSpPr>
        <p:spPr>
          <a:xfrm>
            <a:off x="336789" y="1011541"/>
            <a:ext cx="2300630" cy="369332"/>
          </a:xfrm>
          <a:prstGeom prst="rect">
            <a:avLst/>
          </a:prstGeom>
        </p:spPr>
        <p:txBody>
          <a:bodyPr wrap="none">
            <a:spAutoFit/>
          </a:bodyPr>
          <a:lstStyle/>
          <a:p>
            <a:r>
              <a:rPr lang="en-US" dirty="0">
                <a:solidFill>
                  <a:schemeClr val="accent2"/>
                </a:solidFill>
              </a:rPr>
              <a:t>Failure Management</a:t>
            </a:r>
          </a:p>
        </p:txBody>
      </p:sp>
      <p:sp>
        <p:nvSpPr>
          <p:cNvPr id="12" name="Rectangle 11"/>
          <p:cNvSpPr/>
          <p:nvPr/>
        </p:nvSpPr>
        <p:spPr>
          <a:xfrm>
            <a:off x="3440445" y="1011541"/>
            <a:ext cx="2133918" cy="369332"/>
          </a:xfrm>
          <a:prstGeom prst="rect">
            <a:avLst/>
          </a:prstGeom>
        </p:spPr>
        <p:txBody>
          <a:bodyPr wrap="none">
            <a:spAutoFit/>
          </a:bodyPr>
          <a:lstStyle/>
          <a:p>
            <a:r>
              <a:rPr lang="en-US" dirty="0">
                <a:solidFill>
                  <a:schemeClr val="accent2"/>
                </a:solidFill>
              </a:rPr>
              <a:t>Disaster Recovery</a:t>
            </a:r>
          </a:p>
        </p:txBody>
      </p:sp>
      <p:sp>
        <p:nvSpPr>
          <p:cNvPr id="13" name="Rectangle 12"/>
          <p:cNvSpPr/>
          <p:nvPr/>
        </p:nvSpPr>
        <p:spPr>
          <a:xfrm>
            <a:off x="6074751" y="1011541"/>
            <a:ext cx="2467342" cy="369332"/>
          </a:xfrm>
          <a:prstGeom prst="rect">
            <a:avLst/>
          </a:prstGeom>
        </p:spPr>
        <p:txBody>
          <a:bodyPr wrap="none">
            <a:spAutoFit/>
          </a:bodyPr>
          <a:lstStyle/>
          <a:p>
            <a:r>
              <a:rPr lang="en-US" dirty="0">
                <a:solidFill>
                  <a:schemeClr val="accent2"/>
                </a:solidFill>
              </a:rPr>
              <a:t>Change Management</a:t>
            </a: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5017" y="3594497"/>
            <a:ext cx="944773" cy="944773"/>
          </a:xfrm>
          <a:prstGeom prst="rect">
            <a:avLst/>
          </a:prstGeom>
        </p:spPr>
      </p:pic>
    </p:spTree>
    <p:extLst>
      <p:ext uri="{BB962C8B-B14F-4D97-AF65-F5344CB8AC3E}">
        <p14:creationId xmlns:p14="http://schemas.microsoft.com/office/powerpoint/2010/main" val="177926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fade">
                                      <p:cBhvr>
                                        <p:cTn id="33" dur="500"/>
                                        <p:tgtEl>
                                          <p:spTgt spid="4">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fade">
                                      <p:cBhvr>
                                        <p:cTn id="38" dur="500"/>
                                        <p:tgtEl>
                                          <p:spTgt spid="4">
                                            <p:txEl>
                                              <p:pRg st="3" end="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txEl>
                                              <p:pRg st="1" end="1"/>
                                            </p:txEl>
                                          </p:spTgt>
                                        </p:tgtEl>
                                        <p:attrNameLst>
                                          <p:attrName>style.visibility</p:attrName>
                                        </p:attrNameLst>
                                      </p:cBhvr>
                                      <p:to>
                                        <p:strVal val="visible"/>
                                      </p:to>
                                    </p:set>
                                    <p:animEffect transition="in" filter="fade">
                                      <p:cBhvr>
                                        <p:cTn id="54" dur="500"/>
                                        <p:tgtEl>
                                          <p:spTgt spid="5">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
                                            <p:txEl>
                                              <p:pRg st="3" end="3"/>
                                            </p:txEl>
                                          </p:spTgt>
                                        </p:tgtEl>
                                        <p:attrNameLst>
                                          <p:attrName>style.visibility</p:attrName>
                                        </p:attrNameLst>
                                      </p:cBhvr>
                                      <p:to>
                                        <p:strVal val="visible"/>
                                      </p:to>
                                    </p:set>
                                    <p:animEffect transition="in" filter="fade">
                                      <p:cBhvr>
                                        <p:cTn id="59" dur="500"/>
                                        <p:tgtEl>
                                          <p:spTgt spid="5">
                                            <p:txEl>
                                              <p:pRg st="3" end="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4" end="4"/>
                                            </p:txEl>
                                          </p:spTgt>
                                        </p:tgtEl>
                                        <p:attrNameLst>
                                          <p:attrName>style.visibility</p:attrName>
                                        </p:attrNameLst>
                                      </p:cBhvr>
                                      <p:to>
                                        <p:strVal val="visible"/>
                                      </p:to>
                                    </p:set>
                                    <p:animEffect transition="in" filter="fade">
                                      <p:cBhvr>
                                        <p:cTn id="64" dur="500"/>
                                        <p:tgtEl>
                                          <p:spTgt spid="5">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5" end="5"/>
                                            </p:txEl>
                                          </p:spTgt>
                                        </p:tgtEl>
                                        <p:attrNameLst>
                                          <p:attrName>style.visibility</p:attrName>
                                        </p:attrNameLst>
                                      </p:cBhvr>
                                      <p:to>
                                        <p:strVal val="visible"/>
                                      </p:to>
                                    </p:set>
                                    <p:animEffect transition="in" filter="fade">
                                      <p:cBhvr>
                                        <p:cTn id="69" dur="500"/>
                                        <p:tgtEl>
                                          <p:spTgt spid="5">
                                            <p:txEl>
                                              <p:pRg st="5" end="5"/>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11" grpId="0"/>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Reliability: </a:t>
            </a:r>
            <a:r>
              <a:rPr lang="en-US" dirty="0"/>
              <a:t>Hive </a:t>
            </a:r>
            <a:r>
              <a:rPr lang="en-US" dirty="0" err="1"/>
              <a:t>metastore</a:t>
            </a:r>
            <a:r>
              <a:rPr lang="en-US" dirty="0"/>
              <a:t> on RDS MySQL</a:t>
            </a:r>
          </a:p>
        </p:txBody>
      </p:sp>
      <p:sp>
        <p:nvSpPr>
          <p:cNvPr id="3" name="Content Placeholder 2"/>
          <p:cNvSpPr>
            <a:spLocks noGrp="1"/>
          </p:cNvSpPr>
          <p:nvPr>
            <p:ph sz="quarter" idx="11"/>
          </p:nvPr>
        </p:nvSpPr>
        <p:spPr>
          <a:xfrm>
            <a:off x="336613" y="1010408"/>
            <a:ext cx="8083906" cy="2637144"/>
          </a:xfrm>
        </p:spPr>
        <p:txBody>
          <a:bodyPr/>
          <a:lstStyle/>
          <a:p>
            <a:r>
              <a:rPr lang="en-US" sz="1200" dirty="0">
                <a:solidFill>
                  <a:schemeClr val="bg1"/>
                </a:solidFill>
              </a:rPr>
              <a:t>[    </a:t>
            </a:r>
          </a:p>
          <a:p>
            <a:r>
              <a:rPr lang="en-US" sz="1200" dirty="0">
                <a:solidFill>
                  <a:schemeClr val="bg1"/>
                </a:solidFill>
              </a:rPr>
              <a:t>	{      </a:t>
            </a:r>
          </a:p>
          <a:p>
            <a:r>
              <a:rPr lang="en-US" sz="1200" dirty="0">
                <a:solidFill>
                  <a:schemeClr val="bg1"/>
                </a:solidFill>
              </a:rPr>
              <a:t>	"Classification": "hive-site",      </a:t>
            </a:r>
          </a:p>
          <a:p>
            <a:r>
              <a:rPr lang="en-US" sz="1200" dirty="0">
                <a:solidFill>
                  <a:schemeClr val="bg1"/>
                </a:solidFill>
              </a:rPr>
              <a:t>	"Properties": {</a:t>
            </a:r>
          </a:p>
          <a:p>
            <a:r>
              <a:rPr lang="en-US" sz="1200" dirty="0">
                <a:solidFill>
                  <a:schemeClr val="bg1"/>
                </a:solidFill>
              </a:rPr>
              <a:t>       "</a:t>
            </a:r>
            <a:r>
              <a:rPr lang="en-US" sz="1200" dirty="0" err="1">
                <a:solidFill>
                  <a:schemeClr val="bg1"/>
                </a:solidFill>
              </a:rPr>
              <a:t>javax.jdo.option.ConnectionURL</a:t>
            </a:r>
            <a:r>
              <a:rPr lang="en-US" sz="1200" dirty="0">
                <a:solidFill>
                  <a:schemeClr val="bg1"/>
                </a:solidFill>
              </a:rPr>
              <a:t>": "</a:t>
            </a:r>
            <a:r>
              <a:rPr lang="en-US" sz="1200" dirty="0" err="1">
                <a:solidFill>
                  <a:schemeClr val="bg1"/>
                </a:solidFill>
              </a:rPr>
              <a:t>jdbc</a:t>
            </a:r>
            <a:r>
              <a:rPr lang="en-US" sz="1200" dirty="0">
                <a:solidFill>
                  <a:schemeClr val="bg1"/>
                </a:solidFill>
              </a:rPr>
              <a:t>:&lt;</a:t>
            </a:r>
            <a:r>
              <a:rPr lang="en-US" sz="1200" dirty="0" err="1">
                <a:solidFill>
                  <a:schemeClr val="bg1"/>
                </a:solidFill>
              </a:rPr>
              <a:t>db_uri</a:t>
            </a:r>
            <a:r>
              <a:rPr lang="en-US" sz="1200" dirty="0">
                <a:solidFill>
                  <a:schemeClr val="bg1"/>
                </a:solidFill>
              </a:rPr>
              <a:t>&gt;/</a:t>
            </a:r>
            <a:r>
              <a:rPr lang="en-US" sz="1200" dirty="0" err="1">
                <a:solidFill>
                  <a:schemeClr val="bg1"/>
                </a:solidFill>
              </a:rPr>
              <a:t>hive?createDatabaseIfNotExist</a:t>
            </a:r>
            <a:r>
              <a:rPr lang="en-US" sz="1200" dirty="0">
                <a:solidFill>
                  <a:schemeClr val="bg1"/>
                </a:solidFill>
              </a:rPr>
              <a:t>=true",        </a:t>
            </a:r>
          </a:p>
          <a:p>
            <a:r>
              <a:rPr lang="en-US" sz="1200" dirty="0">
                <a:solidFill>
                  <a:schemeClr val="bg1"/>
                </a:solidFill>
              </a:rPr>
              <a:t>	  "</a:t>
            </a:r>
            <a:r>
              <a:rPr lang="en-US" sz="1200" dirty="0" err="1">
                <a:solidFill>
                  <a:schemeClr val="bg1"/>
                </a:solidFill>
              </a:rPr>
              <a:t>javax.jdo.option.ConnectionUserName</a:t>
            </a:r>
            <a:r>
              <a:rPr lang="en-US" sz="1200" dirty="0">
                <a:solidFill>
                  <a:schemeClr val="bg1"/>
                </a:solidFill>
              </a:rPr>
              <a:t>": "admin",</a:t>
            </a:r>
          </a:p>
          <a:p>
            <a:r>
              <a:rPr lang="en-US" sz="1200" dirty="0">
                <a:solidFill>
                  <a:schemeClr val="bg1"/>
                </a:solidFill>
              </a:rPr>
              <a:t>       "</a:t>
            </a:r>
            <a:r>
              <a:rPr lang="en-US" sz="1200" dirty="0" err="1">
                <a:solidFill>
                  <a:schemeClr val="bg1"/>
                </a:solidFill>
              </a:rPr>
              <a:t>javax.jdo.option.ConnectionPassword</a:t>
            </a:r>
            <a:r>
              <a:rPr lang="en-US" sz="1200" dirty="0">
                <a:solidFill>
                  <a:schemeClr val="bg1"/>
                </a:solidFill>
              </a:rPr>
              <a:t>": ”password"      </a:t>
            </a:r>
          </a:p>
          <a:p>
            <a:r>
              <a:rPr lang="en-US" sz="1200" dirty="0">
                <a:solidFill>
                  <a:schemeClr val="bg1"/>
                </a:solidFill>
              </a:rPr>
              <a:t>	},</a:t>
            </a:r>
          </a:p>
          <a:p>
            <a:r>
              <a:rPr lang="en-US" sz="1200" dirty="0">
                <a:solidFill>
                  <a:schemeClr val="bg1"/>
                </a:solidFill>
              </a:rPr>
              <a:t>    "configurations" : []    </a:t>
            </a:r>
          </a:p>
          <a:p>
            <a:r>
              <a:rPr lang="en-US" sz="1200" dirty="0">
                <a:solidFill>
                  <a:schemeClr val="bg1"/>
                </a:solidFill>
              </a:rPr>
              <a:t>	}  </a:t>
            </a:r>
          </a:p>
          <a:p>
            <a:r>
              <a:rPr lang="en-US" sz="1200" dirty="0">
                <a:solidFill>
                  <a:schemeClr val="bg1"/>
                </a:solidFill>
              </a:rPr>
              <a:t>]</a:t>
            </a:r>
          </a:p>
        </p:txBody>
      </p:sp>
      <p:sp>
        <p:nvSpPr>
          <p:cNvPr id="5" name="TextBox 4"/>
          <p:cNvSpPr txBox="1"/>
          <p:nvPr/>
        </p:nvSpPr>
        <p:spPr>
          <a:xfrm>
            <a:off x="336613" y="3997282"/>
            <a:ext cx="6665607" cy="369332"/>
          </a:xfrm>
          <a:prstGeom prst="rect">
            <a:avLst/>
          </a:prstGeom>
          <a:noFill/>
        </p:spPr>
        <p:txBody>
          <a:bodyPr wrap="none" rtlCol="0">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file lives on s3://&lt;</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bucketname</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&gt;/hive-meta-</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config.json</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8156716"/>
      </p:ext>
    </p:extLst>
  </p:cSld>
  <p:clrMapOvr>
    <a:masterClrMapping/>
  </p:clrMapOvr>
  <mc:AlternateContent xmlns:mc="http://schemas.openxmlformats.org/markup-compatibility/2006" xmlns:p14="http://schemas.microsoft.com/office/powerpoint/2010/main">
    <mc:Choice Requires="p14">
      <p:transition spd="slow" p14:dur="2000" advTm="19343"/>
    </mc:Choice>
    <mc:Fallback xmlns="">
      <p:transition spd="slow" advTm="1934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Well Architected EMR: </a:t>
            </a:r>
            <a:r>
              <a:rPr lang="en-US" dirty="0"/>
              <a:t>Performance Efficiency</a:t>
            </a:r>
          </a:p>
        </p:txBody>
      </p:sp>
      <p:sp>
        <p:nvSpPr>
          <p:cNvPr id="3" name="Content Placeholder 2"/>
          <p:cNvSpPr>
            <a:spLocks noGrp="1"/>
          </p:cNvSpPr>
          <p:nvPr>
            <p:ph sz="half" idx="1"/>
          </p:nvPr>
        </p:nvSpPr>
        <p:spPr>
          <a:xfrm>
            <a:off x="236382" y="2829978"/>
            <a:ext cx="2217225" cy="1059116"/>
          </a:xfrm>
        </p:spPr>
        <p:txBody>
          <a:bodyPr>
            <a:normAutofit/>
          </a:bodyPr>
          <a:lstStyle/>
          <a:p>
            <a:pPr algn="ctr"/>
            <a:r>
              <a:rPr lang="en-US" dirty="0"/>
              <a:t>Choice of Instance Type and cluster size</a:t>
            </a:r>
          </a:p>
        </p:txBody>
      </p:sp>
      <p:sp>
        <p:nvSpPr>
          <p:cNvPr id="4" name="Content Placeholder 3"/>
          <p:cNvSpPr>
            <a:spLocks noGrp="1"/>
          </p:cNvSpPr>
          <p:nvPr>
            <p:ph sz="half" idx="10"/>
          </p:nvPr>
        </p:nvSpPr>
        <p:spPr>
          <a:xfrm>
            <a:off x="3059981" y="2829978"/>
            <a:ext cx="2442633" cy="618784"/>
          </a:xfrm>
        </p:spPr>
        <p:txBody>
          <a:bodyPr>
            <a:normAutofit/>
          </a:bodyPr>
          <a:lstStyle/>
          <a:p>
            <a:pPr algn="ctr"/>
            <a:r>
              <a:rPr lang="en-US" dirty="0"/>
              <a:t>Choice of Storage</a:t>
            </a:r>
          </a:p>
          <a:p>
            <a:pPr algn="ctr"/>
            <a:endParaRPr lang="en-US" dirty="0"/>
          </a:p>
          <a:p>
            <a:pPr algn="ctr"/>
            <a:endParaRPr lang="en-US" dirty="0"/>
          </a:p>
        </p:txBody>
      </p:sp>
      <p:sp>
        <p:nvSpPr>
          <p:cNvPr id="5" name="Content Placeholder 4"/>
          <p:cNvSpPr>
            <a:spLocks noGrp="1"/>
          </p:cNvSpPr>
          <p:nvPr>
            <p:ph sz="half" idx="11"/>
          </p:nvPr>
        </p:nvSpPr>
        <p:spPr>
          <a:xfrm>
            <a:off x="6120904" y="2829978"/>
            <a:ext cx="2442633" cy="781816"/>
          </a:xfrm>
        </p:spPr>
        <p:txBody>
          <a:bodyPr>
            <a:normAutofit/>
          </a:bodyPr>
          <a:lstStyle/>
          <a:p>
            <a:pPr algn="ctr"/>
            <a:r>
              <a:rPr lang="en-US" dirty="0"/>
              <a:t>Framework Performance</a:t>
            </a:r>
          </a:p>
          <a:p>
            <a:pPr algn="ct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6789" y="1785344"/>
            <a:ext cx="1213293" cy="764375"/>
          </a:xfrm>
          <a:prstGeom prst="rect">
            <a:avLst/>
          </a:prstGeom>
        </p:spPr>
      </p:pic>
      <p:pic>
        <p:nvPicPr>
          <p:cNvPr id="8" name="Picture 7"/>
          <p:cNvPicPr>
            <a:picLocks noChangeAspect="1"/>
          </p:cNvPicPr>
          <p:nvPr/>
        </p:nvPicPr>
        <p:blipFill>
          <a:blip r:embed="rId4"/>
          <a:stretch>
            <a:fillRect/>
          </a:stretch>
        </p:blipFill>
        <p:spPr>
          <a:xfrm>
            <a:off x="803341" y="1425052"/>
            <a:ext cx="1361411" cy="853422"/>
          </a:xfrm>
          <a:prstGeom prst="rect">
            <a:avLst/>
          </a:prstGeom>
        </p:spPr>
      </p:pic>
      <p:grpSp>
        <p:nvGrpSpPr>
          <p:cNvPr id="9" name="Group 8"/>
          <p:cNvGrpSpPr/>
          <p:nvPr/>
        </p:nvGrpSpPr>
        <p:grpSpPr>
          <a:xfrm>
            <a:off x="3328196" y="1700866"/>
            <a:ext cx="1970074" cy="933325"/>
            <a:chOff x="3427443" y="1700868"/>
            <a:chExt cx="1970074" cy="933325"/>
          </a:xfrm>
        </p:grpSpPr>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7443" y="1785344"/>
              <a:ext cx="906031" cy="720057"/>
            </a:xfrm>
            <a:prstGeom prst="rect">
              <a:avLst/>
            </a:prstGeom>
          </p:spPr>
        </p:pic>
        <p:pic>
          <p:nvPicPr>
            <p:cNvPr id="11" name="Picture 10"/>
            <p:cNvPicPr>
              <a:picLocks noChangeAspect="1"/>
            </p:cNvPicPr>
            <p:nvPr/>
          </p:nvPicPr>
          <p:blipFill>
            <a:blip r:embed="rId6"/>
            <a:stretch>
              <a:fillRect/>
            </a:stretch>
          </p:blipFill>
          <p:spPr>
            <a:xfrm>
              <a:off x="3916048" y="1700868"/>
              <a:ext cx="1481469" cy="933325"/>
            </a:xfrm>
            <a:prstGeom prst="rect">
              <a:avLst/>
            </a:prstGeom>
          </p:spPr>
        </p:pic>
      </p:grpSp>
      <p:cxnSp>
        <p:nvCxnSpPr>
          <p:cNvPr id="13" name="Straight Connector 12"/>
          <p:cNvCxnSpPr/>
          <p:nvPr/>
        </p:nvCxnSpPr>
        <p:spPr>
          <a:xfrm flipH="1">
            <a:off x="2742462" y="1153348"/>
            <a:ext cx="31963" cy="2985523"/>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5788170" y="1153348"/>
            <a:ext cx="31963" cy="2985523"/>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46259" y="1671567"/>
            <a:ext cx="991925" cy="991925"/>
          </a:xfrm>
          <a:prstGeom prst="rect">
            <a:avLst/>
          </a:prstGeom>
        </p:spPr>
      </p:pic>
    </p:spTree>
    <p:extLst>
      <p:ext uri="{BB962C8B-B14F-4D97-AF65-F5344CB8AC3E}">
        <p14:creationId xmlns:p14="http://schemas.microsoft.com/office/powerpoint/2010/main" val="403355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500"/>
                                        <p:tgtEl>
                                          <p:spTgt spid="4">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Effect transition="in" filter="fade">
                                      <p:cBhvr>
                                        <p:cTn id="29" dur="500"/>
                                        <p:tgtEl>
                                          <p:spTgt spid="5">
                                            <p:txEl>
                                              <p:pRg st="0" end="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Security</a:t>
            </a:r>
          </a:p>
        </p:txBody>
      </p:sp>
      <p:sp>
        <p:nvSpPr>
          <p:cNvPr id="3" name="Content Placeholder 2"/>
          <p:cNvSpPr>
            <a:spLocks noGrp="1"/>
          </p:cNvSpPr>
          <p:nvPr>
            <p:ph sz="half" idx="1"/>
          </p:nvPr>
        </p:nvSpPr>
        <p:spPr/>
        <p:txBody>
          <a:bodyPr/>
          <a:lstStyle/>
          <a:p>
            <a:r>
              <a:rPr lang="en-US" dirty="0">
                <a:solidFill>
                  <a:schemeClr val="accent1"/>
                </a:solidFill>
              </a:rPr>
              <a:t>Data Protection:</a:t>
            </a:r>
          </a:p>
          <a:p>
            <a:r>
              <a:rPr lang="en-US" dirty="0">
                <a:solidFill>
                  <a:schemeClr val="accent1"/>
                </a:solidFill>
              </a:rPr>
              <a:t>Encryption</a:t>
            </a:r>
            <a:br>
              <a:rPr lang="en-US" dirty="0">
                <a:solidFill>
                  <a:schemeClr val="accent1"/>
                </a:solidFill>
              </a:rPr>
            </a:br>
            <a:endParaRPr lang="en-US" dirty="0"/>
          </a:p>
          <a:p>
            <a:pPr marL="342900" indent="-342900">
              <a:buFontTx/>
              <a:buChar char="-"/>
            </a:pPr>
            <a:r>
              <a:rPr lang="en-US" sz="1600" dirty="0"/>
              <a:t>At-rest</a:t>
            </a:r>
          </a:p>
          <a:p>
            <a:pPr marL="1085850" lvl="1" indent="-342900">
              <a:buFontTx/>
              <a:buChar char="-"/>
            </a:pPr>
            <a:r>
              <a:rPr lang="en-US" sz="1400" dirty="0"/>
              <a:t>S3</a:t>
            </a:r>
          </a:p>
          <a:p>
            <a:pPr marL="1085850" lvl="1" indent="-342900">
              <a:buFontTx/>
              <a:buChar char="-"/>
            </a:pPr>
            <a:r>
              <a:rPr lang="en-US" sz="1400" dirty="0"/>
              <a:t>Cluster nodes</a:t>
            </a:r>
          </a:p>
          <a:p>
            <a:pPr marL="342900" indent="-342900">
              <a:buFontTx/>
              <a:buChar char="-"/>
            </a:pPr>
            <a:r>
              <a:rPr lang="en-US" sz="1600" dirty="0"/>
              <a:t>In-transit</a:t>
            </a:r>
          </a:p>
          <a:p>
            <a:pPr marL="1085850" lvl="1" indent="-342900">
              <a:buFontTx/>
              <a:buChar char="-"/>
            </a:pPr>
            <a:r>
              <a:rPr lang="en-US" sz="1400" dirty="0"/>
              <a:t>S3 to Cluster</a:t>
            </a:r>
          </a:p>
          <a:p>
            <a:pPr marL="1085850" lvl="1" indent="-342900">
              <a:buFontTx/>
              <a:buChar char="-"/>
            </a:pPr>
            <a:r>
              <a:rPr lang="en-US" sz="1400" dirty="0"/>
              <a:t>Node to Node</a:t>
            </a:r>
          </a:p>
        </p:txBody>
      </p:sp>
      <p:sp>
        <p:nvSpPr>
          <p:cNvPr id="4" name="Content Placeholder 3"/>
          <p:cNvSpPr>
            <a:spLocks noGrp="1"/>
          </p:cNvSpPr>
          <p:nvPr>
            <p:ph sz="half" idx="10"/>
          </p:nvPr>
        </p:nvSpPr>
        <p:spPr>
          <a:xfrm>
            <a:off x="3231001" y="1013792"/>
            <a:ext cx="2442634" cy="3216564"/>
          </a:xfrm>
        </p:spPr>
        <p:txBody>
          <a:bodyPr>
            <a:normAutofit fontScale="92500" lnSpcReduction="10000"/>
          </a:bodyPr>
          <a:lstStyle/>
          <a:p>
            <a:r>
              <a:rPr lang="en-US" dirty="0">
                <a:solidFill>
                  <a:schemeClr val="accent1"/>
                </a:solidFill>
              </a:rPr>
              <a:t>Privilege Management</a:t>
            </a:r>
          </a:p>
          <a:p>
            <a:endParaRPr lang="en-US" sz="1600" dirty="0"/>
          </a:p>
          <a:p>
            <a:pPr marL="285750" indent="-285750">
              <a:buFontTx/>
              <a:buChar char="-"/>
            </a:pPr>
            <a:r>
              <a:rPr lang="en-US" sz="1600" dirty="0"/>
              <a:t>Kerberos Authentication</a:t>
            </a:r>
          </a:p>
          <a:p>
            <a:pPr marL="285750" indent="-285750">
              <a:buFontTx/>
              <a:buChar char="-"/>
            </a:pPr>
            <a:r>
              <a:rPr lang="en-US" sz="1600" dirty="0"/>
              <a:t>IAM roles</a:t>
            </a:r>
          </a:p>
          <a:p>
            <a:pPr marL="285750" indent="-285750">
              <a:buFontTx/>
              <a:buChar char="-"/>
            </a:pPr>
            <a:r>
              <a:rPr lang="en-US" sz="1600" dirty="0"/>
              <a:t>EMRFS Authorization</a:t>
            </a:r>
          </a:p>
          <a:p>
            <a:pPr marL="285750" indent="-285750">
              <a:buFontTx/>
              <a:buChar char="-"/>
            </a:pPr>
            <a:r>
              <a:rPr lang="en-US" sz="1600" dirty="0"/>
              <a:t>Secure Integration with AWS services</a:t>
            </a:r>
          </a:p>
          <a:p>
            <a:pPr marL="342900" indent="-342900">
              <a:buFontTx/>
              <a:buChar char="-"/>
            </a:pPr>
            <a:r>
              <a:rPr lang="en-US" sz="1600" dirty="0"/>
              <a:t>Hue, HiveServer2 or 3</a:t>
            </a:r>
            <a:r>
              <a:rPr lang="en-US" sz="1600" baseline="30000" dirty="0"/>
              <a:t>rd</a:t>
            </a:r>
            <a:r>
              <a:rPr lang="en-US" sz="1600" dirty="0"/>
              <a:t> Party tools support for role based access</a:t>
            </a:r>
          </a:p>
          <a:p>
            <a:pPr marL="342900" indent="-342900">
              <a:buFontTx/>
              <a:buChar char="-"/>
            </a:pPr>
            <a:endParaRPr lang="en-US" dirty="0"/>
          </a:p>
        </p:txBody>
      </p:sp>
      <p:sp>
        <p:nvSpPr>
          <p:cNvPr id="5" name="Content Placeholder 4"/>
          <p:cNvSpPr>
            <a:spLocks noGrp="1"/>
          </p:cNvSpPr>
          <p:nvPr>
            <p:ph sz="half" idx="11"/>
          </p:nvPr>
        </p:nvSpPr>
        <p:spPr/>
        <p:txBody>
          <a:bodyPr/>
          <a:lstStyle/>
          <a:p>
            <a:r>
              <a:rPr lang="en-US" dirty="0">
                <a:solidFill>
                  <a:schemeClr val="accent1"/>
                </a:solidFill>
              </a:rPr>
              <a:t>Infrastructure Protection</a:t>
            </a:r>
          </a:p>
          <a:p>
            <a:endParaRPr lang="en-US" dirty="0"/>
          </a:p>
          <a:p>
            <a:pPr marL="342900" indent="-342900">
              <a:buFontTx/>
              <a:buChar char="-"/>
            </a:pPr>
            <a:r>
              <a:rPr lang="en-US" sz="1600" dirty="0"/>
              <a:t>VPC</a:t>
            </a:r>
          </a:p>
          <a:p>
            <a:pPr marL="342900" indent="-342900">
              <a:buFontTx/>
              <a:buChar char="-"/>
            </a:pPr>
            <a:r>
              <a:rPr lang="en-US" sz="1600" dirty="0"/>
              <a:t>Private Subnets</a:t>
            </a:r>
          </a:p>
          <a:p>
            <a:pPr marL="342900" indent="-342900">
              <a:buFontTx/>
              <a:buChar char="-"/>
            </a:pPr>
            <a:r>
              <a:rPr lang="en-US" sz="1600" dirty="0"/>
              <a:t>S3 endpoints</a:t>
            </a:r>
          </a:p>
          <a:p>
            <a:pPr marL="342900" indent="-342900">
              <a:buFontTx/>
              <a:buChar char="-"/>
            </a:pPr>
            <a:r>
              <a:rPr lang="en-US" sz="1600" dirty="0"/>
              <a:t>NAT</a:t>
            </a:r>
          </a:p>
          <a:p>
            <a:pPr marL="342900" indent="-342900">
              <a:buFontTx/>
              <a:buChar char="-"/>
            </a:pPr>
            <a:r>
              <a:rPr lang="en-US" sz="1600" dirty="0"/>
              <a:t>Security Groups</a:t>
            </a:r>
          </a:p>
          <a:p>
            <a:pPr marL="342900" indent="-342900">
              <a:buFontTx/>
              <a:buChar char="-"/>
            </a:pPr>
            <a:r>
              <a:rPr lang="en-US" sz="1600" dirty="0"/>
              <a:t>Audit with logs on S3</a:t>
            </a:r>
          </a:p>
        </p:txBody>
      </p:sp>
      <p:pic>
        <p:nvPicPr>
          <p:cNvPr id="6" name="Picture 5"/>
          <p:cNvPicPr>
            <a:picLocks noChangeAspect="1"/>
          </p:cNvPicPr>
          <p:nvPr/>
        </p:nvPicPr>
        <p:blipFill>
          <a:blip r:embed="rId3"/>
          <a:stretch>
            <a:fillRect/>
          </a:stretch>
        </p:blipFill>
        <p:spPr>
          <a:xfrm>
            <a:off x="7235401" y="38966"/>
            <a:ext cx="2054184" cy="1372486"/>
          </a:xfrm>
          <a:prstGeom prst="rect">
            <a:avLst/>
          </a:prstGeom>
        </p:spPr>
      </p:pic>
      <p:cxnSp>
        <p:nvCxnSpPr>
          <p:cNvPr id="7" name="Straight Connector 6"/>
          <p:cNvCxnSpPr>
            <a:cxnSpLocks/>
          </p:cNvCxnSpPr>
          <p:nvPr/>
        </p:nvCxnSpPr>
        <p:spPr>
          <a:xfrm flipH="1">
            <a:off x="2858425" y="1011542"/>
            <a:ext cx="1" cy="2985523"/>
          </a:xfrm>
          <a:prstGeom prst="line">
            <a:avLst/>
          </a:prstGeom>
          <a:ln>
            <a:solidFill>
              <a:schemeClr val="bg1">
                <a:lumMod val="8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a:cxnSpLocks/>
          </p:cNvCxnSpPr>
          <p:nvPr/>
        </p:nvCxnSpPr>
        <p:spPr>
          <a:xfrm flipH="1">
            <a:off x="5751909" y="1011541"/>
            <a:ext cx="1" cy="2985524"/>
          </a:xfrm>
          <a:prstGeom prst="line">
            <a:avLst/>
          </a:prstGeom>
          <a:ln>
            <a:solidFill>
              <a:schemeClr val="bg1">
                <a:lumMod val="85000"/>
              </a:schemeClr>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582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Effect transition="in" filter="fade">
                                      <p:cBhvr>
                                        <p:cTn id="40" dur="500"/>
                                        <p:tgtEl>
                                          <p:spTgt spid="4">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animEffect transition="in" filter="fade">
                                      <p:cBhvr>
                                        <p:cTn id="45" dur="500"/>
                                        <p:tgtEl>
                                          <p:spTgt spid="4">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3" end="3"/>
                                            </p:txEl>
                                          </p:spTgt>
                                        </p:tgtEl>
                                        <p:attrNameLst>
                                          <p:attrName>style.visibility</p:attrName>
                                        </p:attrNameLst>
                                      </p:cBhvr>
                                      <p:to>
                                        <p:strVal val="visible"/>
                                      </p:to>
                                    </p:set>
                                    <p:animEffect transition="in" filter="fade">
                                      <p:cBhvr>
                                        <p:cTn id="53" dur="500"/>
                                        <p:tgtEl>
                                          <p:spTgt spid="4">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4" end="4"/>
                                            </p:txEl>
                                          </p:spTgt>
                                        </p:tgtEl>
                                        <p:attrNameLst>
                                          <p:attrName>style.visibility</p:attrName>
                                        </p:attrNameLst>
                                      </p:cBhvr>
                                      <p:to>
                                        <p:strVal val="visible"/>
                                      </p:to>
                                    </p:set>
                                    <p:animEffect transition="in" filter="fade">
                                      <p:cBhvr>
                                        <p:cTn id="58" dur="500"/>
                                        <p:tgtEl>
                                          <p:spTgt spid="4">
                                            <p:txEl>
                                              <p:pRg st="4" end="4"/>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4">
                                            <p:txEl>
                                              <p:pRg st="5" end="5"/>
                                            </p:txEl>
                                          </p:spTgt>
                                        </p:tgtEl>
                                        <p:attrNameLst>
                                          <p:attrName>style.visibility</p:attrName>
                                        </p:attrNameLst>
                                      </p:cBhvr>
                                      <p:to>
                                        <p:strVal val="visible"/>
                                      </p:to>
                                    </p:set>
                                    <p:animEffect transition="in" filter="fade">
                                      <p:cBhvr>
                                        <p:cTn id="61" dur="500"/>
                                        <p:tgtEl>
                                          <p:spTgt spid="4">
                                            <p:txEl>
                                              <p:pRg st="5" end="5"/>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4">
                                            <p:txEl>
                                              <p:pRg st="6" end="6"/>
                                            </p:txEl>
                                          </p:spTgt>
                                        </p:tgtEl>
                                        <p:attrNameLst>
                                          <p:attrName>style.visibility</p:attrName>
                                        </p:attrNameLst>
                                      </p:cBhvr>
                                      <p:to>
                                        <p:strVal val="visible"/>
                                      </p:to>
                                    </p:set>
                                    <p:animEffect transition="in" filter="fade">
                                      <p:cBhvr>
                                        <p:cTn id="64" dur="500"/>
                                        <p:tgtEl>
                                          <p:spTgt spid="4">
                                            <p:txEl>
                                              <p:pRg st="6" end="6"/>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xEl>
                                              <p:pRg st="0" end="0"/>
                                            </p:txEl>
                                          </p:spTgt>
                                        </p:tgtEl>
                                        <p:attrNameLst>
                                          <p:attrName>style.visibility</p:attrName>
                                        </p:attrNameLst>
                                      </p:cBhvr>
                                      <p:to>
                                        <p:strVal val="visible"/>
                                      </p:to>
                                    </p:set>
                                    <p:animEffect transition="in" filter="fade">
                                      <p:cBhvr>
                                        <p:cTn id="69" dur="500"/>
                                        <p:tgtEl>
                                          <p:spTgt spid="5">
                                            <p:txEl>
                                              <p:pRg st="0" end="0"/>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
                                            <p:txEl>
                                              <p:pRg st="2" end="2"/>
                                            </p:txEl>
                                          </p:spTgt>
                                        </p:tgtEl>
                                        <p:attrNameLst>
                                          <p:attrName>style.visibility</p:attrName>
                                        </p:attrNameLst>
                                      </p:cBhvr>
                                      <p:to>
                                        <p:strVal val="visible"/>
                                      </p:to>
                                    </p:set>
                                    <p:animEffect transition="in" filter="fade">
                                      <p:cBhvr>
                                        <p:cTn id="77" dur="500"/>
                                        <p:tgtEl>
                                          <p:spTgt spid="5">
                                            <p:txEl>
                                              <p:pRg st="2" end="2"/>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5">
                                            <p:txEl>
                                              <p:pRg st="3" end="3"/>
                                            </p:txEl>
                                          </p:spTgt>
                                        </p:tgtEl>
                                        <p:attrNameLst>
                                          <p:attrName>style.visibility</p:attrName>
                                        </p:attrNameLst>
                                      </p:cBhvr>
                                      <p:to>
                                        <p:strVal val="visible"/>
                                      </p:to>
                                    </p:set>
                                    <p:animEffect transition="in" filter="fade">
                                      <p:cBhvr>
                                        <p:cTn id="80" dur="500"/>
                                        <p:tgtEl>
                                          <p:spTgt spid="5">
                                            <p:txEl>
                                              <p:pRg st="3" end="3"/>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5">
                                            <p:txEl>
                                              <p:pRg st="4" end="4"/>
                                            </p:txEl>
                                          </p:spTgt>
                                        </p:tgtEl>
                                        <p:attrNameLst>
                                          <p:attrName>style.visibility</p:attrName>
                                        </p:attrNameLst>
                                      </p:cBhvr>
                                      <p:to>
                                        <p:strVal val="visible"/>
                                      </p:to>
                                    </p:set>
                                    <p:animEffect transition="in" filter="fade">
                                      <p:cBhvr>
                                        <p:cTn id="83" dur="500"/>
                                        <p:tgtEl>
                                          <p:spTgt spid="5">
                                            <p:txEl>
                                              <p:pRg st="4" end="4"/>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5">
                                            <p:txEl>
                                              <p:pRg st="5" end="5"/>
                                            </p:txEl>
                                          </p:spTgt>
                                        </p:tgtEl>
                                        <p:attrNameLst>
                                          <p:attrName>style.visibility</p:attrName>
                                        </p:attrNameLst>
                                      </p:cBhvr>
                                      <p:to>
                                        <p:strVal val="visible"/>
                                      </p:to>
                                    </p:set>
                                    <p:animEffect transition="in" filter="fade">
                                      <p:cBhvr>
                                        <p:cTn id="86" dur="500"/>
                                        <p:tgtEl>
                                          <p:spTgt spid="5">
                                            <p:txEl>
                                              <p:pRg st="5" end="5"/>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5">
                                            <p:txEl>
                                              <p:pRg st="6" end="6"/>
                                            </p:txEl>
                                          </p:spTgt>
                                        </p:tgtEl>
                                        <p:attrNameLst>
                                          <p:attrName>style.visibility</p:attrName>
                                        </p:attrNameLst>
                                      </p:cBhvr>
                                      <p:to>
                                        <p:strVal val="visible"/>
                                      </p:to>
                                    </p:set>
                                    <p:animEffect transition="in" filter="fade">
                                      <p:cBhvr>
                                        <p:cTn id="89" dur="500"/>
                                        <p:tgtEl>
                                          <p:spTgt spid="5">
                                            <p:txEl>
                                              <p:pRg st="6" end="6"/>
                                            </p:txEl>
                                          </p:spTgt>
                                        </p:tgtEl>
                                      </p:cBhvr>
                                    </p:animEffect>
                                  </p:childTnLst>
                                </p:cTn>
                              </p:par>
                              <p:par>
                                <p:cTn id="90" presetID="10" presetClass="entr" presetSubtype="0" fill="hold" nodeType="withEffect">
                                  <p:stCondLst>
                                    <p:cond delay="0"/>
                                  </p:stCondLst>
                                  <p:childTnLst>
                                    <p:set>
                                      <p:cBhvr>
                                        <p:cTn id="91" dur="1" fill="hold">
                                          <p:stCondLst>
                                            <p:cond delay="0"/>
                                          </p:stCondLst>
                                        </p:cTn>
                                        <p:tgtEl>
                                          <p:spTgt spid="5">
                                            <p:txEl>
                                              <p:pRg st="7" end="7"/>
                                            </p:txEl>
                                          </p:spTgt>
                                        </p:tgtEl>
                                        <p:attrNameLst>
                                          <p:attrName>style.visibility</p:attrName>
                                        </p:attrNameLst>
                                      </p:cBhvr>
                                      <p:to>
                                        <p:strVal val="visible"/>
                                      </p:to>
                                    </p:set>
                                    <p:animEffect transition="in" filter="fade">
                                      <p:cBhvr>
                                        <p:cTn id="9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Cost Efficiency</a:t>
            </a:r>
          </a:p>
        </p:txBody>
      </p:sp>
      <p:pic>
        <p:nvPicPr>
          <p:cNvPr id="6" name="Picture 5"/>
          <p:cNvPicPr>
            <a:picLocks noChangeAspect="1"/>
          </p:cNvPicPr>
          <p:nvPr/>
        </p:nvPicPr>
        <p:blipFill>
          <a:blip r:embed="rId3"/>
          <a:stretch>
            <a:fillRect/>
          </a:stretch>
        </p:blipFill>
        <p:spPr>
          <a:xfrm>
            <a:off x="1502332" y="3403084"/>
            <a:ext cx="407038" cy="429651"/>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20903" y="3164324"/>
            <a:ext cx="943827" cy="943827"/>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85248" y="3208491"/>
            <a:ext cx="908386" cy="908386"/>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9246" y="3190771"/>
            <a:ext cx="946605" cy="862087"/>
          </a:xfrm>
          <a:prstGeom prst="rect">
            <a:avLst/>
          </a:prstGeom>
        </p:spPr>
      </p:pic>
      <p:sp>
        <p:nvSpPr>
          <p:cNvPr id="17" name="TextBox 16"/>
          <p:cNvSpPr txBox="1"/>
          <p:nvPr/>
        </p:nvSpPr>
        <p:spPr>
          <a:xfrm>
            <a:off x="6156946" y="945621"/>
            <a:ext cx="2671743" cy="2677656"/>
          </a:xfrm>
          <a:prstGeom prst="rect">
            <a:avLst/>
          </a:prstGeom>
          <a:noFill/>
        </p:spPr>
        <p:txBody>
          <a:bodyPr wrap="square" rtlCol="0">
            <a:spAutoFit/>
          </a:bodyPr>
          <a:lstStyle/>
          <a:p>
            <a:r>
              <a:rPr lang="en-US" sz="1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Matching Supply and Demand</a:t>
            </a:r>
          </a:p>
          <a:p>
            <a:pPr marL="171450" indent="-171450">
              <a:buFont typeface="Arial" charset="0"/>
              <a:buChar char="•"/>
            </a:pP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a:buFont typeface="Arial"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Is the cluster big enough?</a:t>
            </a:r>
          </a:p>
          <a:p>
            <a:pPr marL="171450" indent="-171450">
              <a:buFont typeface="Arial"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 we make it transient?</a:t>
            </a:r>
          </a:p>
          <a:p>
            <a:pPr marL="171450" indent="-171450">
              <a:buFont typeface="Arial"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Monitor the usage with Ganglia and Amazon CloudWatch alarms</a:t>
            </a:r>
          </a:p>
          <a:p>
            <a:pPr marL="171450" indent="-171450">
              <a:buFont typeface="Arial"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Autoscaling</a:t>
            </a:r>
          </a:p>
          <a:p>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a:buFont typeface="Arial" charset="0"/>
              <a:buChar char="•"/>
            </a:pP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a:buFont typeface="Arial" charset="0"/>
              <a:buChar char="•"/>
            </a:pP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p:cNvSpPr txBox="1"/>
          <p:nvPr/>
        </p:nvSpPr>
        <p:spPr>
          <a:xfrm>
            <a:off x="368994" y="945620"/>
            <a:ext cx="2428181" cy="2031325"/>
          </a:xfrm>
          <a:prstGeom prst="rect">
            <a:avLst/>
          </a:prstGeom>
          <a:noFill/>
        </p:spPr>
        <p:txBody>
          <a:bodyPr wrap="square" rtlCol="0">
            <a:spAutoFit/>
          </a:bodyPr>
          <a:lstStyle/>
          <a:p>
            <a:r>
              <a:rPr lang="en-US" sz="1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Using cost-effective resources</a:t>
            </a:r>
          </a:p>
          <a:p>
            <a:pPr marL="171450" indent="-171450">
              <a:buFont typeface="Arial" charset="0"/>
              <a:buChar char="•"/>
            </a:pP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a:buFont typeface="Arial"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S3 instead of HDFS for larger datasets?</a:t>
            </a:r>
          </a:p>
          <a:p>
            <a:pPr marL="171450" indent="-171450">
              <a:buFont typeface="Arial" charset="0"/>
              <a:buChar char="•"/>
            </a:pP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a:buFont typeface="Arial"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Taking advantage of Spot and Reserved instances?</a:t>
            </a:r>
          </a:p>
        </p:txBody>
      </p:sp>
      <p:sp>
        <p:nvSpPr>
          <p:cNvPr id="21" name="TextBox 20"/>
          <p:cNvSpPr txBox="1"/>
          <p:nvPr/>
        </p:nvSpPr>
        <p:spPr>
          <a:xfrm>
            <a:off x="3262971" y="945621"/>
            <a:ext cx="2353182" cy="1384995"/>
          </a:xfrm>
          <a:prstGeom prst="rect">
            <a:avLst/>
          </a:prstGeom>
          <a:noFill/>
        </p:spPr>
        <p:txBody>
          <a:bodyPr wrap="square" rtlCol="0">
            <a:spAutoFit/>
          </a:bodyPr>
          <a:lstStyle/>
          <a:p>
            <a:r>
              <a:rPr lang="en-US" sz="1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Optimize over time</a:t>
            </a:r>
          </a:p>
          <a:p>
            <a:pPr marL="171450" indent="-171450">
              <a:buFont typeface="Arial" charset="0"/>
              <a:buChar char="•"/>
            </a:pP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171450" indent="-171450">
              <a:buFont typeface="Arial"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Monitor and watch out for new instance types, features that may reduce cost.</a:t>
            </a:r>
          </a:p>
        </p:txBody>
      </p:sp>
      <p:cxnSp>
        <p:nvCxnSpPr>
          <p:cNvPr id="11" name="Straight Connector 10"/>
          <p:cNvCxnSpPr/>
          <p:nvPr/>
        </p:nvCxnSpPr>
        <p:spPr>
          <a:xfrm flipH="1">
            <a:off x="2957631" y="1011542"/>
            <a:ext cx="31963" cy="2985523"/>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5808572" y="1011542"/>
            <a:ext cx="31963" cy="2985523"/>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461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2" end="2"/>
                                            </p:txEl>
                                          </p:spTgt>
                                        </p:tgtEl>
                                        <p:attrNameLst>
                                          <p:attrName>style.visibility</p:attrName>
                                        </p:attrNameLst>
                                      </p:cBhvr>
                                      <p:to>
                                        <p:strVal val="visible"/>
                                      </p:to>
                                    </p:set>
                                    <p:animEffect transition="in" filter="fade">
                                      <p:cBhvr>
                                        <p:cTn id="10" dur="500"/>
                                        <p:tgtEl>
                                          <p:spTgt spid="1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xEl>
                                              <p:pRg st="4" end="4"/>
                                            </p:txEl>
                                          </p:spTgt>
                                        </p:tgtEl>
                                        <p:attrNameLst>
                                          <p:attrName>style.visibility</p:attrName>
                                        </p:attrNameLst>
                                      </p:cBhvr>
                                      <p:to>
                                        <p:strVal val="visible"/>
                                      </p:to>
                                    </p:set>
                                    <p:animEffect transition="in" filter="fade">
                                      <p:cBhvr>
                                        <p:cTn id="13" dur="500"/>
                                        <p:tgtEl>
                                          <p:spTgt spid="19">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500"/>
                                        <p:tgtEl>
                                          <p:spTgt spid="21">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xEl>
                                              <p:pRg st="2" end="2"/>
                                            </p:txEl>
                                          </p:spTgt>
                                        </p:tgtEl>
                                        <p:attrNameLst>
                                          <p:attrName>style.visibility</p:attrName>
                                        </p:attrNameLst>
                                      </p:cBhvr>
                                      <p:to>
                                        <p:strVal val="visible"/>
                                      </p:to>
                                    </p:set>
                                    <p:animEffect transition="in" filter="fade">
                                      <p:cBhvr>
                                        <p:cTn id="30" dur="500"/>
                                        <p:tgtEl>
                                          <p:spTgt spid="21">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7">
                                            <p:txEl>
                                              <p:pRg st="0" end="0"/>
                                            </p:txEl>
                                          </p:spTgt>
                                        </p:tgtEl>
                                        <p:attrNameLst>
                                          <p:attrName>style.visibility</p:attrName>
                                        </p:attrNameLst>
                                      </p:cBhvr>
                                      <p:to>
                                        <p:strVal val="visible"/>
                                      </p:to>
                                    </p:set>
                                    <p:animEffect transition="in" filter="fade">
                                      <p:cBhvr>
                                        <p:cTn id="38" dur="500"/>
                                        <p:tgtEl>
                                          <p:spTgt spid="17">
                                            <p:txEl>
                                              <p:pRg st="0" end="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xEl>
                                              <p:pRg st="2" end="2"/>
                                            </p:txEl>
                                          </p:spTgt>
                                        </p:tgtEl>
                                        <p:attrNameLst>
                                          <p:attrName>style.visibility</p:attrName>
                                        </p:attrNameLst>
                                      </p:cBhvr>
                                      <p:to>
                                        <p:strVal val="visible"/>
                                      </p:to>
                                    </p:set>
                                    <p:animEffect transition="in" filter="fade">
                                      <p:cBhvr>
                                        <p:cTn id="44" dur="500"/>
                                        <p:tgtEl>
                                          <p:spTgt spid="17">
                                            <p:txEl>
                                              <p:pRg st="2" end="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xEl>
                                              <p:pRg st="3" end="3"/>
                                            </p:txEl>
                                          </p:spTgt>
                                        </p:tgtEl>
                                        <p:attrNameLst>
                                          <p:attrName>style.visibility</p:attrName>
                                        </p:attrNameLst>
                                      </p:cBhvr>
                                      <p:to>
                                        <p:strVal val="visible"/>
                                      </p:to>
                                    </p:set>
                                    <p:animEffect transition="in" filter="fade">
                                      <p:cBhvr>
                                        <p:cTn id="47" dur="500"/>
                                        <p:tgtEl>
                                          <p:spTgt spid="17">
                                            <p:txEl>
                                              <p:pRg st="3" end="3"/>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xEl>
                                              <p:pRg st="4" end="4"/>
                                            </p:txEl>
                                          </p:spTgt>
                                        </p:tgtEl>
                                        <p:attrNameLst>
                                          <p:attrName>style.visibility</p:attrName>
                                        </p:attrNameLst>
                                      </p:cBhvr>
                                      <p:to>
                                        <p:strVal val="visible"/>
                                      </p:to>
                                    </p:set>
                                    <p:animEffect transition="in" filter="fade">
                                      <p:cBhvr>
                                        <p:cTn id="50" dur="500"/>
                                        <p:tgtEl>
                                          <p:spTgt spid="17">
                                            <p:txEl>
                                              <p:pRg st="4" end="4"/>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xEl>
                                              <p:pRg st="5" end="5"/>
                                            </p:txEl>
                                          </p:spTgt>
                                        </p:tgtEl>
                                        <p:attrNameLst>
                                          <p:attrName>style.visibility</p:attrName>
                                        </p:attrNameLst>
                                      </p:cBhvr>
                                      <p:to>
                                        <p:strVal val="visible"/>
                                      </p:to>
                                    </p:set>
                                    <p:animEffect transition="in" filter="fade">
                                      <p:cBhvr>
                                        <p:cTn id="53" dur="500"/>
                                        <p:tgtEl>
                                          <p:spTgt spid="17">
                                            <p:txEl>
                                              <p:pRg st="5" end="5"/>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Performance: </a:t>
            </a:r>
            <a:r>
              <a:rPr lang="en-US" dirty="0"/>
              <a:t>Choice of instance type - Master</a:t>
            </a:r>
          </a:p>
        </p:txBody>
      </p:sp>
      <p:sp>
        <p:nvSpPr>
          <p:cNvPr id="9" name="Diamond 8"/>
          <p:cNvSpPr/>
          <p:nvPr/>
        </p:nvSpPr>
        <p:spPr>
          <a:xfrm>
            <a:off x="607596" y="1121629"/>
            <a:ext cx="1888957" cy="1744580"/>
          </a:xfrm>
          <a:prstGeom prst="diamond">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Less than 50 nodes</a:t>
            </a:r>
            <a:r>
              <a:rPr lang="en-US" sz="1200" dirty="0">
                <a:solidFill>
                  <a:schemeClr val="accent1"/>
                </a:solidFill>
              </a:rPr>
              <a:t>?</a:t>
            </a:r>
          </a:p>
        </p:txBody>
      </p:sp>
      <p:sp>
        <p:nvSpPr>
          <p:cNvPr id="10" name="Diamond 9"/>
          <p:cNvSpPr/>
          <p:nvPr/>
        </p:nvSpPr>
        <p:spPr>
          <a:xfrm>
            <a:off x="3540456" y="1121629"/>
            <a:ext cx="1888957" cy="1744580"/>
          </a:xfrm>
          <a:prstGeom prst="diamond">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Heavy network</a:t>
            </a:r>
          </a:p>
          <a:p>
            <a:pPr algn="ctr"/>
            <a:r>
              <a:rPr lang="en-US" sz="1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I/O</a:t>
            </a:r>
          </a:p>
        </p:txBody>
      </p:sp>
      <p:sp>
        <p:nvSpPr>
          <p:cNvPr id="12" name="Rectangle 11"/>
          <p:cNvSpPr/>
          <p:nvPr/>
        </p:nvSpPr>
        <p:spPr>
          <a:xfrm>
            <a:off x="878307" y="3471540"/>
            <a:ext cx="1347536" cy="1208745"/>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M4.xlarge</a:t>
            </a:r>
            <a:endPar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4" name="Straight Arrow Connector 13"/>
          <p:cNvCxnSpPr>
            <a:stCxn id="9" idx="2"/>
            <a:endCxn id="12" idx="0"/>
          </p:cNvCxnSpPr>
          <p:nvPr/>
        </p:nvCxnSpPr>
        <p:spPr>
          <a:xfrm>
            <a:off x="1552075" y="2866209"/>
            <a:ext cx="0" cy="60533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550907" y="2931083"/>
            <a:ext cx="585417"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YES</a:t>
            </a:r>
          </a:p>
        </p:txBody>
      </p:sp>
      <p:cxnSp>
        <p:nvCxnSpPr>
          <p:cNvPr id="18" name="Straight Arrow Connector 17"/>
          <p:cNvCxnSpPr>
            <a:stCxn id="9" idx="3"/>
            <a:endCxn id="10" idx="1"/>
          </p:cNvCxnSpPr>
          <p:nvPr/>
        </p:nvCxnSpPr>
        <p:spPr>
          <a:xfrm>
            <a:off x="2496553" y="1993919"/>
            <a:ext cx="1043903" cy="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753046" y="2001381"/>
            <a:ext cx="53091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NO</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68910" y="1121629"/>
            <a:ext cx="1072334" cy="974849"/>
          </a:xfrm>
          <a:prstGeom prst="rect">
            <a:avLst/>
          </a:prstGeom>
        </p:spPr>
      </p:pic>
      <p:sp>
        <p:nvSpPr>
          <p:cNvPr id="20" name="Rectangle 19"/>
          <p:cNvSpPr/>
          <p:nvPr/>
        </p:nvSpPr>
        <p:spPr>
          <a:xfrm>
            <a:off x="3809169" y="3447476"/>
            <a:ext cx="1347536" cy="1208745"/>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US" sz="1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C4 family or R4 with Enhanced networking</a:t>
            </a:r>
          </a:p>
        </p:txBody>
      </p:sp>
      <p:cxnSp>
        <p:nvCxnSpPr>
          <p:cNvPr id="21" name="Straight Arrow Connector 20"/>
          <p:cNvCxnSpPr/>
          <p:nvPr/>
        </p:nvCxnSpPr>
        <p:spPr>
          <a:xfrm>
            <a:off x="4482937" y="2842145"/>
            <a:ext cx="0" cy="60533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481769" y="2907019"/>
            <a:ext cx="585417"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27" name="Rectangle 26"/>
          <p:cNvSpPr/>
          <p:nvPr/>
        </p:nvSpPr>
        <p:spPr>
          <a:xfrm>
            <a:off x="6679740" y="1389546"/>
            <a:ext cx="1347536" cy="1208745"/>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M4.xlarge or larger</a:t>
            </a:r>
          </a:p>
        </p:txBody>
      </p:sp>
      <p:cxnSp>
        <p:nvCxnSpPr>
          <p:cNvPr id="28" name="Straight Arrow Connector 27"/>
          <p:cNvCxnSpPr>
            <a:endCxn id="27" idx="1"/>
          </p:cNvCxnSpPr>
          <p:nvPr/>
        </p:nvCxnSpPr>
        <p:spPr>
          <a:xfrm>
            <a:off x="5429413" y="1993918"/>
            <a:ext cx="1250327" cy="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915603" y="1993918"/>
            <a:ext cx="53091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NO</a:t>
            </a:r>
          </a:p>
        </p:txBody>
      </p:sp>
    </p:spTree>
    <p:extLst>
      <p:ext uri="{BB962C8B-B14F-4D97-AF65-F5344CB8AC3E}">
        <p14:creationId xmlns:p14="http://schemas.microsoft.com/office/powerpoint/2010/main" val="1418313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6"/>
            <a:ext cx="8425837" cy="545741"/>
          </a:xfrm>
        </p:spPr>
        <p:txBody>
          <a:bodyPr/>
          <a:lstStyle/>
          <a:p>
            <a:r>
              <a:rPr lang="en-US" dirty="0">
                <a:solidFill>
                  <a:schemeClr val="accent2"/>
                </a:solidFill>
              </a:rPr>
              <a:t>Why EMR? – </a:t>
            </a:r>
            <a:r>
              <a:rPr lang="en-US" dirty="0"/>
              <a:t>Compute Flexibility</a:t>
            </a:r>
          </a:p>
        </p:txBody>
      </p:sp>
      <p:sp>
        <p:nvSpPr>
          <p:cNvPr id="3" name="Content Placeholder 2"/>
          <p:cNvSpPr>
            <a:spLocks noGrp="1"/>
          </p:cNvSpPr>
          <p:nvPr>
            <p:ph sz="half" idx="1"/>
          </p:nvPr>
        </p:nvSpPr>
        <p:spPr>
          <a:xfrm>
            <a:off x="2020817" y="1499002"/>
            <a:ext cx="2442633" cy="484105"/>
          </a:xfrm>
        </p:spPr>
        <p:txBody>
          <a:bodyPr/>
          <a:lstStyle/>
          <a:p>
            <a:pPr algn="ctr"/>
            <a:r>
              <a:rPr lang="en-US" dirty="0">
                <a:solidFill>
                  <a:schemeClr val="accent2"/>
                </a:solidFill>
              </a:rPr>
              <a:t>Compute</a:t>
            </a:r>
          </a:p>
        </p:txBody>
      </p:sp>
      <p:sp>
        <p:nvSpPr>
          <p:cNvPr id="4" name="Content Placeholder 3"/>
          <p:cNvSpPr>
            <a:spLocks noGrp="1"/>
          </p:cNvSpPr>
          <p:nvPr>
            <p:ph sz="half" idx="10"/>
          </p:nvPr>
        </p:nvSpPr>
        <p:spPr>
          <a:xfrm>
            <a:off x="4364408" y="1514006"/>
            <a:ext cx="2442633" cy="484105"/>
          </a:xfrm>
        </p:spPr>
        <p:txBody>
          <a:bodyPr/>
          <a:lstStyle/>
          <a:p>
            <a:pPr algn="ctr"/>
            <a:r>
              <a:rPr lang="en-US" dirty="0">
                <a:solidFill>
                  <a:schemeClr val="accent2"/>
                </a:solidFill>
              </a:rPr>
              <a:t>Memory</a:t>
            </a:r>
          </a:p>
        </p:txBody>
      </p:sp>
      <p:sp>
        <p:nvSpPr>
          <p:cNvPr id="5" name="Content Placeholder 4"/>
          <p:cNvSpPr>
            <a:spLocks noGrp="1"/>
          </p:cNvSpPr>
          <p:nvPr>
            <p:ph sz="half" idx="11"/>
          </p:nvPr>
        </p:nvSpPr>
        <p:spPr>
          <a:xfrm>
            <a:off x="6551204" y="1514005"/>
            <a:ext cx="2442633" cy="484105"/>
          </a:xfrm>
        </p:spPr>
        <p:txBody>
          <a:bodyPr/>
          <a:lstStyle/>
          <a:p>
            <a:pPr algn="ctr"/>
            <a:r>
              <a:rPr lang="en-US" dirty="0">
                <a:solidFill>
                  <a:schemeClr val="accent2"/>
                </a:solidFill>
              </a:rPr>
              <a:t>Storage</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38785" y="2250432"/>
            <a:ext cx="1213293" cy="764375"/>
          </a:xfrm>
          <a:prstGeom prst="rect">
            <a:avLst/>
          </a:prstGeom>
        </p:spPr>
      </p:pic>
      <p:sp>
        <p:nvSpPr>
          <p:cNvPr id="16" name="Content Placeholder 4"/>
          <p:cNvSpPr txBox="1">
            <a:spLocks/>
          </p:cNvSpPr>
          <p:nvPr/>
        </p:nvSpPr>
        <p:spPr>
          <a:xfrm>
            <a:off x="2205912" y="3803150"/>
            <a:ext cx="1969920" cy="484105"/>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lgn="ctr"/>
            <a:r>
              <a:rPr 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Machine Learning</a:t>
            </a:r>
          </a:p>
        </p:txBody>
      </p:sp>
      <p:sp>
        <p:nvSpPr>
          <p:cNvPr id="10" name="TextBox 9"/>
          <p:cNvSpPr txBox="1"/>
          <p:nvPr/>
        </p:nvSpPr>
        <p:spPr>
          <a:xfrm>
            <a:off x="3300910" y="2316745"/>
            <a:ext cx="867545" cy="461665"/>
          </a:xfrm>
          <a:prstGeom prst="rect">
            <a:avLst/>
          </a:prstGeom>
          <a:noFill/>
        </p:spPr>
        <p:txBody>
          <a:bodyPr wrap="none" rtlCol="0">
            <a:spAutoFit/>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C5 Family</a:t>
            </a:r>
          </a:p>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C4 Family</a:t>
            </a:r>
          </a:p>
        </p:txBody>
      </p:sp>
      <p:pic>
        <p:nvPicPr>
          <p:cNvPr id="7" name="Picture 6"/>
          <p:cNvPicPr>
            <a:picLocks noChangeAspect="1"/>
          </p:cNvPicPr>
          <p:nvPr/>
        </p:nvPicPr>
        <p:blipFill>
          <a:blip r:embed="rId4"/>
          <a:stretch>
            <a:fillRect/>
          </a:stretch>
        </p:blipFill>
        <p:spPr>
          <a:xfrm>
            <a:off x="4509194" y="2233167"/>
            <a:ext cx="1361411" cy="853422"/>
          </a:xfrm>
          <a:prstGeom prst="rect">
            <a:avLst/>
          </a:prstGeom>
        </p:spPr>
      </p:pic>
      <p:sp>
        <p:nvSpPr>
          <p:cNvPr id="17" name="TextBox 16"/>
          <p:cNvSpPr txBox="1"/>
          <p:nvPr/>
        </p:nvSpPr>
        <p:spPr>
          <a:xfrm>
            <a:off x="5708227" y="2286218"/>
            <a:ext cx="869149" cy="461665"/>
          </a:xfrm>
          <a:prstGeom prst="rect">
            <a:avLst/>
          </a:prstGeom>
          <a:noFill/>
        </p:spPr>
        <p:txBody>
          <a:bodyPr wrap="none" rtlCol="0">
            <a:spAutoFit/>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X1 Family</a:t>
            </a:r>
          </a:p>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R4 Family</a:t>
            </a:r>
          </a:p>
        </p:txBody>
      </p:sp>
      <p:sp>
        <p:nvSpPr>
          <p:cNvPr id="19" name="Content Placeholder 4"/>
          <p:cNvSpPr txBox="1">
            <a:spLocks/>
          </p:cNvSpPr>
          <p:nvPr/>
        </p:nvSpPr>
        <p:spPr>
          <a:xfrm>
            <a:off x="4417240" y="3788434"/>
            <a:ext cx="2082608" cy="484105"/>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lgn="ctr"/>
            <a:r>
              <a:rPr 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Interactive Analysis</a:t>
            </a:r>
          </a:p>
        </p:txBody>
      </p:sp>
      <p:pic>
        <p:nvPicPr>
          <p:cNvPr id="8" name="Picture 7"/>
          <p:cNvPicPr>
            <a:picLocks noChangeAspect="1"/>
          </p:cNvPicPr>
          <p:nvPr/>
        </p:nvPicPr>
        <p:blipFill>
          <a:blip r:embed="rId5"/>
          <a:stretch>
            <a:fillRect/>
          </a:stretch>
        </p:blipFill>
        <p:spPr>
          <a:xfrm>
            <a:off x="6713117" y="2265581"/>
            <a:ext cx="1481469" cy="933325"/>
          </a:xfrm>
          <a:prstGeom prst="rect">
            <a:avLst/>
          </a:prstGeom>
        </p:spPr>
      </p:pic>
      <p:sp>
        <p:nvSpPr>
          <p:cNvPr id="18" name="TextBox 17"/>
          <p:cNvSpPr txBox="1"/>
          <p:nvPr/>
        </p:nvSpPr>
        <p:spPr>
          <a:xfrm>
            <a:off x="7949264" y="2286101"/>
            <a:ext cx="880369" cy="461665"/>
          </a:xfrm>
          <a:prstGeom prst="rect">
            <a:avLst/>
          </a:prstGeom>
          <a:noFill/>
        </p:spPr>
        <p:txBody>
          <a:bodyPr wrap="none" rtlCol="0">
            <a:spAutoFit/>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D2 Family</a:t>
            </a:r>
          </a:p>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I3 Family</a:t>
            </a:r>
          </a:p>
        </p:txBody>
      </p:sp>
      <p:sp>
        <p:nvSpPr>
          <p:cNvPr id="20" name="Content Placeholder 4"/>
          <p:cNvSpPr txBox="1">
            <a:spLocks/>
          </p:cNvSpPr>
          <p:nvPr/>
        </p:nvSpPr>
        <p:spPr>
          <a:xfrm>
            <a:off x="6977783" y="3777732"/>
            <a:ext cx="1784842" cy="484105"/>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lgn="ctr"/>
            <a:r>
              <a:rPr 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Large HDFS</a:t>
            </a:r>
          </a:p>
        </p:txBody>
      </p:sp>
      <p:sp>
        <p:nvSpPr>
          <p:cNvPr id="21" name="Content Placeholder 2"/>
          <p:cNvSpPr txBox="1">
            <a:spLocks/>
          </p:cNvSpPr>
          <p:nvPr/>
        </p:nvSpPr>
        <p:spPr>
          <a:xfrm>
            <a:off x="-166799" y="1499002"/>
            <a:ext cx="2442633" cy="484105"/>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lgn="ctr"/>
            <a:r>
              <a:rPr lang="en-US" dirty="0">
                <a:solidFill>
                  <a:schemeClr val="accent2"/>
                </a:solidFill>
              </a:rPr>
              <a:t>General</a:t>
            </a:r>
          </a:p>
        </p:txBody>
      </p:sp>
      <p:sp>
        <p:nvSpPr>
          <p:cNvPr id="23" name="Content Placeholder 4"/>
          <p:cNvSpPr txBox="1">
            <a:spLocks/>
          </p:cNvSpPr>
          <p:nvPr/>
        </p:nvSpPr>
        <p:spPr>
          <a:xfrm>
            <a:off x="87636" y="3803151"/>
            <a:ext cx="1707085" cy="484105"/>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lgn="ctr"/>
            <a:r>
              <a:rPr 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Batch Process</a:t>
            </a:r>
          </a:p>
        </p:txBody>
      </p:sp>
      <p:sp>
        <p:nvSpPr>
          <p:cNvPr id="24" name="TextBox 23"/>
          <p:cNvSpPr txBox="1"/>
          <p:nvPr/>
        </p:nvSpPr>
        <p:spPr>
          <a:xfrm>
            <a:off x="1123462" y="2278911"/>
            <a:ext cx="904415" cy="461665"/>
          </a:xfrm>
          <a:prstGeom prst="rect">
            <a:avLst/>
          </a:prstGeom>
          <a:noFill/>
        </p:spPr>
        <p:txBody>
          <a:bodyPr wrap="none" rtlCol="0">
            <a:spAutoFit/>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M5 Family</a:t>
            </a:r>
          </a:p>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M4 Family</a:t>
            </a:r>
          </a:p>
        </p:txBody>
      </p:sp>
      <p:pic>
        <p:nvPicPr>
          <p:cNvPr id="25" name="Picture 2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3677" y="2420307"/>
            <a:ext cx="859785" cy="420459"/>
          </a:xfrm>
          <a:prstGeom prst="rect">
            <a:avLst/>
          </a:prstGeom>
        </p:spPr>
      </p:pic>
      <p:cxnSp>
        <p:nvCxnSpPr>
          <p:cNvPr id="29" name="Straight Connector 28"/>
          <p:cNvCxnSpPr/>
          <p:nvPr/>
        </p:nvCxnSpPr>
        <p:spPr>
          <a:xfrm flipH="1">
            <a:off x="2085920" y="1795797"/>
            <a:ext cx="15982" cy="1779768"/>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4391532" y="1795797"/>
            <a:ext cx="15982" cy="1779768"/>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6734274" y="1756058"/>
            <a:ext cx="15982" cy="1779768"/>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1152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How Many Nodes Do I Need?</a:t>
            </a:r>
          </a:p>
        </p:txBody>
      </p:sp>
    </p:spTree>
    <p:extLst>
      <p:ext uri="{BB962C8B-B14F-4D97-AF65-F5344CB8AC3E}">
        <p14:creationId xmlns:p14="http://schemas.microsoft.com/office/powerpoint/2010/main" val="491696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solidFill>
                  <a:schemeClr val="accent2"/>
                </a:solidFill>
              </a:rPr>
              <a:t>Performance</a:t>
            </a:r>
            <a:r>
              <a:rPr lang="en-US" dirty="0">
                <a:solidFill>
                  <a:schemeClr val="bg2"/>
                </a:solidFill>
              </a:rPr>
              <a:t>: </a:t>
            </a:r>
            <a:r>
              <a:rPr lang="en-US" dirty="0"/>
              <a:t>Sizing</a:t>
            </a:r>
          </a:p>
        </p:txBody>
      </p:sp>
      <p:sp>
        <p:nvSpPr>
          <p:cNvPr id="3" name="Content Placeholder 2"/>
          <p:cNvSpPr>
            <a:spLocks noGrp="1"/>
          </p:cNvSpPr>
          <p:nvPr>
            <p:ph idx="1"/>
          </p:nvPr>
        </p:nvSpPr>
        <p:spPr/>
        <p:txBody>
          <a:bodyPr/>
          <a:lstStyle/>
          <a:p>
            <a:r>
              <a:rPr lang="en-US" sz="1800" dirty="0"/>
              <a:t>Transient use cases: ETL and batch analytics</a:t>
            </a:r>
          </a:p>
          <a:p>
            <a:r>
              <a:rPr lang="en-US" sz="1400" dirty="0"/>
              <a:t>	Size cluster to complete within ten minutes of an hour boundary to optimize $$</a:t>
            </a:r>
          </a:p>
          <a:p>
            <a:r>
              <a:rPr lang="en-US" sz="1400" dirty="0"/>
              <a:t>	Use Spot when you have flexible SLA  to save $$</a:t>
            </a:r>
          </a:p>
          <a:p>
            <a:r>
              <a:rPr lang="en-US" sz="1400" dirty="0"/>
              <a:t>	Use On Demand or Reserved  to meet SLA at predictable cost</a:t>
            </a:r>
          </a:p>
          <a:p>
            <a:endParaRPr lang="en-US" sz="1200" dirty="0"/>
          </a:p>
          <a:p>
            <a:r>
              <a:rPr lang="en-US" sz="1800" dirty="0"/>
              <a:t>Always On use case:  Interactive analytics</a:t>
            </a:r>
          </a:p>
          <a:p>
            <a:r>
              <a:rPr lang="en-US" sz="1400" dirty="0"/>
              <a:t>	Size Core based on HDFS needs (statistics, logging, etc)</a:t>
            </a:r>
          </a:p>
          <a:p>
            <a:r>
              <a:rPr lang="en-US" sz="1400" dirty="0"/>
              <a:t>	Reserve Master and Core nodes</a:t>
            </a:r>
          </a:p>
          <a:p>
            <a:r>
              <a:rPr lang="en-US" sz="1400" dirty="0"/>
              <a:t>	Resize # of Task nodes as demand changes</a:t>
            </a:r>
          </a:p>
          <a:p>
            <a:r>
              <a:rPr lang="en-US" sz="1400" dirty="0"/>
              <a:t>	Use Spot on Task nodes to save $$</a:t>
            </a:r>
          </a:p>
          <a:p>
            <a:r>
              <a:rPr lang="en-US" sz="1200" dirty="0"/>
              <a:t>	</a:t>
            </a:r>
          </a:p>
          <a:p>
            <a:r>
              <a:rPr lang="en-US" sz="1800" dirty="0"/>
              <a:t>Keep a ratio of Core to Task of 1:5 to avoid bottlenecks</a:t>
            </a:r>
          </a:p>
          <a:p>
            <a:r>
              <a:rPr lang="en-US" sz="1800" dirty="0"/>
              <a:t>Consider bidding Spot above the On Demand price to ensure greater stability</a:t>
            </a:r>
          </a:p>
          <a:p>
            <a:endParaRPr lang="en-US" sz="1200" dirty="0"/>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0752" y="1498040"/>
            <a:ext cx="2070848" cy="2070848"/>
          </a:xfrm>
          <a:prstGeom prst="rect">
            <a:avLst/>
          </a:prstGeom>
        </p:spPr>
      </p:pic>
    </p:spTree>
    <p:extLst>
      <p:ext uri="{BB962C8B-B14F-4D97-AF65-F5344CB8AC3E}">
        <p14:creationId xmlns:p14="http://schemas.microsoft.com/office/powerpoint/2010/main" val="906274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Performance: </a:t>
            </a:r>
            <a:r>
              <a:rPr lang="en-US" dirty="0"/>
              <a:t>Sizing</a:t>
            </a:r>
          </a:p>
        </p:txBody>
      </p:sp>
      <p:sp>
        <p:nvSpPr>
          <p:cNvPr id="3" name="Content Placeholder 2"/>
          <p:cNvSpPr>
            <a:spLocks noGrp="1"/>
          </p:cNvSpPr>
          <p:nvPr>
            <p:ph idx="1"/>
          </p:nvPr>
        </p:nvSpPr>
        <p:spPr>
          <a:xfrm>
            <a:off x="336789" y="770434"/>
            <a:ext cx="8205304" cy="3818390"/>
          </a:xfrm>
        </p:spPr>
        <p:txBody>
          <a:bodyPr/>
          <a:lstStyle/>
          <a:p>
            <a:pPr marL="342900" indent="-342900">
              <a:buFontTx/>
              <a:buChar char="-"/>
            </a:pPr>
            <a:r>
              <a:rPr lang="en-US" dirty="0"/>
              <a:t>How many tasks will you have to execute?</a:t>
            </a:r>
          </a:p>
          <a:p>
            <a:pPr marL="1085850" lvl="1" indent="-342900">
              <a:buFontTx/>
              <a:buChar char="-"/>
            </a:pPr>
            <a:r>
              <a:rPr lang="en-US" dirty="0"/>
              <a:t>Based on data size, number of files/splits</a:t>
            </a:r>
          </a:p>
          <a:p>
            <a:pPr marL="1085850" lvl="1" indent="-342900">
              <a:buFontTx/>
              <a:buChar char="-"/>
            </a:pPr>
            <a:r>
              <a:rPr lang="en-US" dirty="0"/>
              <a:t>Based on the job you are evaluating</a:t>
            </a:r>
            <a:br>
              <a:rPr lang="en-US" dirty="0"/>
            </a:br>
            <a:endParaRPr lang="en-US" dirty="0"/>
          </a:p>
          <a:p>
            <a:pPr marL="342900" indent="-342900">
              <a:buFontTx/>
              <a:buChar char="-"/>
            </a:pPr>
            <a:r>
              <a:rPr lang="en-US" dirty="0"/>
              <a:t>When do you need to get done?</a:t>
            </a:r>
          </a:p>
          <a:p>
            <a:pPr marL="1085850" lvl="1" indent="-342900">
              <a:buFontTx/>
              <a:buChar char="-"/>
            </a:pPr>
            <a:r>
              <a:rPr lang="en-US" dirty="0"/>
              <a:t>How much parallelism do you need?</a:t>
            </a:r>
          </a:p>
          <a:p>
            <a:pPr marL="1085850" lvl="1" indent="-342900">
              <a:buFontTx/>
              <a:buChar char="-"/>
            </a:pPr>
            <a:r>
              <a:rPr lang="en-US" dirty="0"/>
              <a:t>How many tasks can each node process in parallel?</a:t>
            </a:r>
            <a:br>
              <a:rPr lang="en-US" dirty="0"/>
            </a:br>
            <a:endParaRPr lang="en-US" dirty="0"/>
          </a:p>
          <a:p>
            <a:pPr marL="342900" indent="-342900">
              <a:buFontTx/>
              <a:buChar char="-"/>
            </a:pPr>
            <a:r>
              <a:rPr lang="en-US" dirty="0"/>
              <a:t>How much data do you need to store locally?</a:t>
            </a:r>
          </a:p>
          <a:p>
            <a:pPr marL="1085850" lvl="1" indent="-342900">
              <a:buFontTx/>
              <a:buChar char="-"/>
            </a:pPr>
            <a:r>
              <a:rPr lang="en-US" dirty="0"/>
              <a:t>Which files are reused 3x or more?</a:t>
            </a:r>
          </a:p>
        </p:txBody>
      </p:sp>
    </p:spTree>
    <p:extLst>
      <p:ext uri="{BB962C8B-B14F-4D97-AF65-F5344CB8AC3E}">
        <p14:creationId xmlns:p14="http://schemas.microsoft.com/office/powerpoint/2010/main" val="116052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Performance: </a:t>
            </a:r>
            <a:r>
              <a:rPr lang="en-US" dirty="0"/>
              <a:t>Cluster Sizing</a:t>
            </a:r>
          </a:p>
        </p:txBody>
      </p:sp>
      <p:sp>
        <p:nvSpPr>
          <p:cNvPr id="3" name="Content Placeholder 2"/>
          <p:cNvSpPr>
            <a:spLocks noGrp="1"/>
          </p:cNvSpPr>
          <p:nvPr>
            <p:ph idx="1"/>
          </p:nvPr>
        </p:nvSpPr>
        <p:spPr/>
        <p:txBody>
          <a:bodyPr/>
          <a:lstStyle/>
          <a:p>
            <a:pPr marL="0" indent="0">
              <a:buNone/>
            </a:pPr>
            <a:r>
              <a:rPr lang="en-US" dirty="0"/>
              <a:t>Guidelines:</a:t>
            </a:r>
          </a:p>
          <a:p>
            <a:pPr marL="0" indent="0">
              <a:buNone/>
            </a:pPr>
            <a:endParaRPr lang="en-US" dirty="0"/>
          </a:p>
          <a:p>
            <a:pPr marL="342900" indent="-342900">
              <a:buFontTx/>
              <a:buChar char="-"/>
            </a:pPr>
            <a:r>
              <a:rPr lang="en-US" dirty="0"/>
              <a:t>Size based on HDFS storage first if needed</a:t>
            </a:r>
          </a:p>
          <a:p>
            <a:pPr marL="342900" indent="-342900">
              <a:buFontTx/>
              <a:buChar char="-"/>
            </a:pPr>
            <a:r>
              <a:rPr lang="en-US" dirty="0"/>
              <a:t>Add enough (task) nodes to handle processing</a:t>
            </a:r>
          </a:p>
          <a:p>
            <a:pPr marL="342900" indent="-342900">
              <a:buFontTx/>
              <a:buChar char="-"/>
            </a:pPr>
            <a:r>
              <a:rPr lang="en-US" dirty="0"/>
              <a:t>Do not add more than 5 tasks nodes per core node</a:t>
            </a:r>
          </a:p>
          <a:p>
            <a:pPr marL="342900" indent="-342900">
              <a:buFontTx/>
              <a:buChar char="-"/>
            </a:pPr>
            <a:r>
              <a:rPr lang="en-US" dirty="0"/>
              <a:t>Prefer smaller clusters of larger machines</a:t>
            </a:r>
          </a:p>
        </p:txBody>
      </p:sp>
      <p:sp>
        <p:nvSpPr>
          <p:cNvPr id="5" name="Rectangle 4"/>
          <p:cNvSpPr/>
          <p:nvPr/>
        </p:nvSpPr>
        <p:spPr>
          <a:xfrm>
            <a:off x="1870979" y="3807120"/>
            <a:ext cx="4509120" cy="523220"/>
          </a:xfrm>
          <a:prstGeom prst="rect">
            <a:avLst/>
          </a:prstGeom>
        </p:spPr>
        <p:txBody>
          <a:bodyPr wrap="none">
            <a:spAutoFit/>
          </a:bodyPr>
          <a:lstStyle/>
          <a:p>
            <a:r>
              <a:rPr lang="en-US" sz="2800" b="1" dirty="0">
                <a:solidFill>
                  <a:schemeClr val="accent1"/>
                </a:solidFill>
                <a:cs typeface="Arial"/>
              </a:rPr>
              <a:t>It’s a space-time trade off</a:t>
            </a:r>
            <a:endParaRPr lang="en-US" dirty="0">
              <a:solidFill>
                <a:schemeClr val="accent1"/>
              </a:solidFill>
            </a:endParaRPr>
          </a:p>
        </p:txBody>
      </p:sp>
    </p:spTree>
    <p:extLst>
      <p:ext uri="{BB962C8B-B14F-4D97-AF65-F5344CB8AC3E}">
        <p14:creationId xmlns:p14="http://schemas.microsoft.com/office/powerpoint/2010/main" val="82266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6.png"/></Relationships>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39D29FAAB743446A36D5EFFD6E6F072" ma:contentTypeVersion="0" ma:contentTypeDescription="Create a new document." ma:contentTypeScope="" ma:versionID="319986005998440710e7879948ee01e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F3697E2E-80FD-463B-8E89-9ED63A2264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97C89A-FD0C-431E-81F6-90225B937683}">
  <ds:schemaRefs>
    <ds:schemaRef ds:uri="http://schemas.openxmlformats.org/package/2006/metadata/core-properties"/>
    <ds:schemaRef ds:uri="http://www.w3.org/XML/1998/namespace"/>
    <ds:schemaRef ds:uri="http://schemas.microsoft.com/office/infopath/2007/PartnerControls"/>
    <ds:schemaRef ds:uri="http://purl.org/dc/terms/"/>
    <ds:schemaRef ds:uri="http://schemas.microsoft.com/office/2006/documentManagement/types"/>
    <ds:schemaRef ds:uri="http://purl.org/dc/dcmitype/"/>
    <ds:schemaRef ds:uri="http://purl.org/dc/elements/1.1/"/>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2016 AWS Summit PPT template_Dark</Template>
  <TotalTime>17462</TotalTime>
  <Words>2389</Words>
  <Application>Microsoft Macintosh PowerPoint</Application>
  <PresentationFormat>On-screen Show (16:9)</PresentationFormat>
  <Paragraphs>470</Paragraphs>
  <Slides>31</Slides>
  <Notes>28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31</vt:i4>
      </vt:variant>
    </vt:vector>
  </HeadingPairs>
  <TitlesOfParts>
    <vt:vector size="43" baseType="lpstr">
      <vt:lpstr>Amazon Ember</vt:lpstr>
      <vt:lpstr>Amazon Ember Light</vt:lpstr>
      <vt:lpstr>Amazon Ember Regular</vt:lpstr>
      <vt:lpstr>Arial</vt:lpstr>
      <vt:lpstr>Calibri</vt:lpstr>
      <vt:lpstr>Consolas</vt:lpstr>
      <vt:lpstr>Helvetica Light</vt:lpstr>
      <vt:lpstr>Lucida Console</vt:lpstr>
      <vt:lpstr>Times New Roman</vt:lpstr>
      <vt:lpstr>Wingdings</vt:lpstr>
      <vt:lpstr>DeckTemplate-AWS</vt:lpstr>
      <vt:lpstr>White</vt:lpstr>
      <vt:lpstr>PowerPoint Presentation</vt:lpstr>
      <vt:lpstr>Well Architected EMR: Design for Production</vt:lpstr>
      <vt:lpstr>Well Architected EMR: Performance Efficiency</vt:lpstr>
      <vt:lpstr>Performance: Choice of instance type - Master</vt:lpstr>
      <vt:lpstr>Why EMR? – Compute Flexibility</vt:lpstr>
      <vt:lpstr>How Many Nodes Do I Need?</vt:lpstr>
      <vt:lpstr>Performance: Sizing</vt:lpstr>
      <vt:lpstr>Performance: Sizing</vt:lpstr>
      <vt:lpstr>Performance: Cluster Sizing</vt:lpstr>
      <vt:lpstr>Performance: Choice of storage</vt:lpstr>
      <vt:lpstr>Storage Performance: S3 vs HDFS at Netflix</vt:lpstr>
      <vt:lpstr>S3 Performance: Range GET vs Data Locality? </vt:lpstr>
      <vt:lpstr>S3 Performance: Request Rate</vt:lpstr>
      <vt:lpstr>File Formats - Considerations</vt:lpstr>
      <vt:lpstr>PowerPoint Presentation</vt:lpstr>
      <vt:lpstr>Schema Evolution – Add field</vt:lpstr>
      <vt:lpstr>Schema Evolution – Add field</vt:lpstr>
      <vt:lpstr>File Formats</vt:lpstr>
      <vt:lpstr>Compression- Considerations</vt:lpstr>
      <vt:lpstr>Compression: Non-Splittable Formats </vt:lpstr>
      <vt:lpstr>PowerPoint Presentation</vt:lpstr>
      <vt:lpstr>Compression</vt:lpstr>
      <vt:lpstr>Storage Best Practices</vt:lpstr>
      <vt:lpstr>Storage Tiers</vt:lpstr>
      <vt:lpstr>S3 Performance: Consistent View </vt:lpstr>
      <vt:lpstr>Performance: Framework Performance</vt:lpstr>
      <vt:lpstr>Spark: Tune it</vt:lpstr>
      <vt:lpstr>Reliability</vt:lpstr>
      <vt:lpstr>Reliability: Hive metastore on RDS MySQL</vt:lpstr>
      <vt:lpstr>Security</vt:lpstr>
      <vt:lpstr>Cost Efficiency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Amo</dc:creator>
  <cp:lastModifiedBy>Microsoft Office User</cp:lastModifiedBy>
  <cp:revision>317</cp:revision>
  <dcterms:created xsi:type="dcterms:W3CDTF">2016-03-06T03:15:36Z</dcterms:created>
  <dcterms:modified xsi:type="dcterms:W3CDTF">2019-12-10T15:37:39Z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